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handoutMasterIdLst>
    <p:handoutMasterId r:id="rId2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706" autoAdjust="0"/>
  </p:normalViewPr>
  <p:slideViewPr>
    <p:cSldViewPr snapToGrid="0" snapToObjects="1" showGuides="1">
      <p:cViewPr varScale="1">
        <p:scale>
          <a:sx n="76" d="100"/>
          <a:sy n="76" d="100"/>
        </p:scale>
        <p:origin x="2028" y="84"/>
      </p:cViewPr>
      <p:guideLst>
        <p:guide orient="horz" pos="2160"/>
        <p:guide pos="287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2/4/2015</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2/4/2015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Présenter la session en expliquant que Sphère n'est pas seulement un manuel sur les bonnes pratiques humanitaires ; il s'agit avant tout d'une déclaration sur les droits et les devoirs. Il tente d'articuler le contenu de ces droits et leurs implications en termes de pratique humanitaire.</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1</a:t>
            </a:fld>
            <a:endParaRPr lang="fr-FR"/>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Clore l'exercice en expliquant que la Charte humanitaire est un engagement moral que prennent les agences humanitaires </a:t>
            </a:r>
            <a:r>
              <a:rPr lang="fr-FR" b="0" i="0" u="none" baseline="0" dirty="0" smtClean="0"/>
              <a:t>de déployer tous leurs efforts, </a:t>
            </a:r>
            <a:r>
              <a:rPr lang="fr-FR" b="0" i="0" u="none" baseline="0" dirty="0"/>
              <a:t>pour faire appliquer les trois « droits </a:t>
            </a:r>
            <a:r>
              <a:rPr lang="fr-FR" b="0" i="0" u="none" baseline="0" dirty="0" smtClean="0"/>
              <a:t>», malgré les facteurs limitatifs qui leur échappent. </a:t>
            </a:r>
            <a:endParaRPr lang="fr-FR" b="0" i="0" u="none" baseline="0" dirty="0"/>
          </a:p>
          <a:p>
            <a:endParaRPr lang="fr-FR" dirty="0" smtClean="0"/>
          </a:p>
          <a:p>
            <a:pPr algn="l" rtl="0"/>
            <a:r>
              <a:rPr lang="fr-FR" b="1" i="0" u="none" baseline="0" dirty="0"/>
              <a:t>État concerné et institutions locales </a:t>
            </a:r>
            <a:r>
              <a:rPr lang="fr-FR" b="0" i="0" u="none" baseline="0" dirty="0"/>
              <a:t>: premiers responsables pour fournir une assistance au moment opportun et pour garantir la protection et la sécurité des personnes et fournir un soutien pour leur relèvement.</a:t>
            </a:r>
          </a:p>
          <a:p>
            <a:endParaRPr lang="fr-FR" dirty="0" smtClean="0"/>
          </a:p>
          <a:p>
            <a:pPr algn="l" rtl="0"/>
            <a:r>
              <a:rPr lang="fr-FR" b="1" i="0" u="none" baseline="0" dirty="0"/>
              <a:t>Population touchée et communauté </a:t>
            </a:r>
            <a:r>
              <a:rPr lang="fr-FR" b="0" i="0" u="none" baseline="0" dirty="0"/>
              <a:t>: c'est principalement grâce à leurs propres efforts que les besoins de base des populations touchées par des catastrophes naturelles sont satisfaits.</a:t>
            </a:r>
          </a:p>
          <a:p>
            <a:endParaRPr lang="fr-FR" b="1" dirty="0" smtClean="0"/>
          </a:p>
          <a:p>
            <a:pPr algn="l" rtl="0"/>
            <a:r>
              <a:rPr lang="fr-FR" b="1" i="0" u="none" baseline="0" dirty="0"/>
              <a:t>Agences humanitaires locales, nationales et internationales :</a:t>
            </a:r>
            <a:r>
              <a:rPr lang="fr-FR" b="0" i="0" u="none" baseline="0" dirty="0"/>
              <a:t> </a:t>
            </a:r>
          </a:p>
          <a:p>
            <a:pPr marL="171450" indent="-171450" algn="l" rtl="0">
              <a:buFont typeface="Arial"/>
              <a:buChar char="•"/>
            </a:pPr>
            <a:r>
              <a:rPr lang="fr-FR" b="0" i="0" u="none" baseline="0" dirty="0"/>
              <a:t>Promouvoir et adhérer aux principes.</a:t>
            </a:r>
          </a:p>
          <a:p>
            <a:pPr marL="171450" indent="-171450" algn="l" rtl="0">
              <a:buFont typeface="Arial"/>
              <a:buChar char="•"/>
            </a:pPr>
            <a:r>
              <a:rPr lang="fr-FR" b="0" i="0" u="none" baseline="0" dirty="0"/>
              <a:t>Satisfaire les standards minimums dans </a:t>
            </a:r>
            <a:r>
              <a:rPr lang="fr-FR" b="0" i="0" u="none" baseline="0" dirty="0" smtClean="0"/>
              <a:t>leurs efforts </a:t>
            </a:r>
            <a:r>
              <a:rPr lang="fr-FR" b="0" i="0" u="none" baseline="0" dirty="0"/>
              <a:t>visant à aider et protéger les populations touchées.</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10</a:t>
            </a:fld>
            <a:endParaRPr lang="fr-FR"/>
          </a:p>
        </p:txBody>
      </p:sp>
    </p:spTree>
    <p:extLst>
      <p:ext uri="{BB962C8B-B14F-4D97-AF65-F5344CB8AC3E}">
        <p14:creationId xmlns:p14="http://schemas.microsoft.com/office/powerpoint/2010/main" val="316617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Explorons ce que veut dire concrètement le droit de vivre dans la dignité.</a:t>
            </a:r>
          </a:p>
          <a:p>
            <a:endParaRPr lang="fr-FR" dirty="0" smtClean="0"/>
          </a:p>
          <a:p>
            <a:pPr algn="l" rtl="0"/>
            <a:r>
              <a:rPr lang="fr-FR" b="0" i="0" u="none" baseline="0" dirty="0"/>
              <a:t>La façon dont vous apportez une assistance humanitaire a une incidence directe sur le niveau de dignité ressenti par les bénéficiaires.</a:t>
            </a:r>
          </a:p>
          <a:p>
            <a:endParaRPr lang="fr-FR" dirty="0" smtClean="0"/>
          </a:p>
          <a:p>
            <a:pPr algn="l" rtl="0"/>
            <a:r>
              <a:rPr lang="fr-FR" b="0" i="0" u="none" baseline="0" dirty="0"/>
              <a:t>Pour chaque bulle : la lire à haute voix, puis demander aux participants de donner un exemple d'action concrète qui pourrait être déployée par une agence humanitaire pour dissiper cette crainte. Demander à chaque participant qui fournit une réponse de la résumer en notant quelques mots clés sur un Post-it.</a:t>
            </a:r>
          </a:p>
          <a:p>
            <a:endParaRPr lang="fr-FR" dirty="0" smtClean="0"/>
          </a:p>
          <a:p>
            <a:pPr algn="l" rtl="0"/>
            <a:r>
              <a:rPr lang="fr-FR" b="0" i="0" u="none" baseline="0" dirty="0"/>
              <a:t>Pour conclure, demander que chaque Post-it sur lequel figurent des actions possibles pour améliorer la dignité soit apposé sur un tableau de conférence et résumer l'exercice. Vous pouvez vous servir de la diapo suivante pour étoffer les différentes idées des participants, si vous le jugez nécessaire.</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11</a:t>
            </a:fld>
            <a:endParaRPr lang="fr-FR"/>
          </a:p>
        </p:txBody>
      </p:sp>
    </p:spTree>
    <p:extLst>
      <p:ext uri="{BB962C8B-B14F-4D97-AF65-F5344CB8AC3E}">
        <p14:creationId xmlns:p14="http://schemas.microsoft.com/office/powerpoint/2010/main" val="4095869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Diapo facultative : quelques réponses possibles en complément des résultats des participants.</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12</a:t>
            </a:fld>
            <a:endParaRPr lang="fr-FR"/>
          </a:p>
        </p:txBody>
      </p:sp>
    </p:spTree>
    <p:extLst>
      <p:ext uri="{BB962C8B-B14F-4D97-AF65-F5344CB8AC3E}">
        <p14:creationId xmlns:p14="http://schemas.microsoft.com/office/powerpoint/2010/main" val="2935526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smtClean="0"/>
              <a:t>Extraits de </a:t>
            </a:r>
            <a:r>
              <a:rPr lang="fr-FR" b="0" i="0" u="none" baseline="0" dirty="0" smtClean="0"/>
              <a:t>paragraphes de </a:t>
            </a:r>
            <a:r>
              <a:rPr lang="fr-FR" b="0" i="0" u="none" baseline="0" dirty="0" smtClean="0"/>
              <a:t>la Charte humanitaire:</a:t>
            </a:r>
          </a:p>
          <a:p>
            <a:pPr algn="l" rtl="0"/>
            <a:endParaRPr lang="fr-FR" b="0" i="0" u="none" baseline="0" dirty="0" smtClean="0"/>
          </a:p>
          <a:p>
            <a:pPr algn="l" rtl="0"/>
            <a:r>
              <a:rPr lang="fr-FR" b="0" i="0" u="none" baseline="0" dirty="0" smtClean="0"/>
              <a:t>8. Nous </a:t>
            </a:r>
            <a:r>
              <a:rPr lang="fr-FR" b="0" i="0" u="none" baseline="0" dirty="0"/>
              <a:t>proposons nos services avec l'intime conviction que la population touchée est au centre de l'action humanitaire et nous reconnaissons que sa participation active est essentielle pour nous permettre d'apporter notre assistance de la manière qui répondra le mieux à ses besoins, notamment ceux des personnes vulnérables et des personnes exclues socialement. Nous nous efforcerons de soutenir les initiatives locales visant à prévenir les catastrophes ou les effets des conflits armés, à s'y préparer et à intervenir s'ils se produisent, et de renforcer les capacités des acteurs locaux à tous les niveaux. </a:t>
            </a:r>
          </a:p>
          <a:p>
            <a:endParaRPr lang="fr-FR" dirty="0" smtClean="0"/>
          </a:p>
          <a:p>
            <a:pPr algn="l" rtl="0"/>
            <a:r>
              <a:rPr lang="fr-FR" b="0" i="0" u="none" baseline="0" dirty="0"/>
              <a:t>9. Nous sommes conscients que les activités menées pour apporter une aide humanitaire peuvent parfois avoir des effets indésirables imprévus. En collaboration avec les communautés concernées et les autorités, nous cherchons à limiter au minimum les effets négatifs de l'action humanitaire sur les communautés locales ou sur l'environnement. Pour ce qui est des conflits armés, nous reconnaissons que la manière dont l'aide humanitaire est fournie est susceptible de rendre les civils plus vulnérables aux attaques, ou parfois d'avantager sans qu'on le veuille une ou plusieurs parties au conflit. Nous nous engageons à réduire le plus possible ces effets indésirables, dans le respect des principes énumérés ci-dessus.</a:t>
            </a:r>
          </a:p>
          <a:p>
            <a:endParaRPr lang="fr-FR" dirty="0" smtClean="0"/>
          </a:p>
          <a:p>
            <a:pPr algn="l" rtl="0"/>
            <a:r>
              <a:rPr lang="fr-FR" b="0" i="0" u="none" baseline="0" dirty="0"/>
              <a:t>10. Nous agirons conformément aux principes de l’action humanitaire énoncés dans la présente Charte et aux consignes spécifiques figurant dans le Code de conduite pour le Mouvement international de la Croix-Rouge et du Croissant-Rouge et pour les organisations non gouvernementales (ONG) lors des opérations de secours en cas de catastrophe (1994).</a:t>
            </a:r>
          </a:p>
          <a:p>
            <a:endParaRPr lang="fr-FR" dirty="0" smtClean="0"/>
          </a:p>
          <a:p>
            <a:pPr algn="l" rtl="0"/>
            <a:r>
              <a:rPr lang="fr-FR" b="0" i="0" u="none" baseline="0" dirty="0"/>
              <a:t>11. Les standards essentiels et les standards minimums du Projet Sphère sont l’expression pratique des principes communs de la présente Charte, fondés sur l’interprétation que font les agences humanitaires des besoins élémentaires à satisfaire pour vivre avec dignité et de l’expérience qu’elles ont acquise en matière d’assistance. Bien que la réalisation des standards dépende d’une série de facteurs, dont beaucoup peuvent échapper à notre contrôle, nous nous engageons à essayer de les atteindre systématiquement, et c’est dans cet esprit que nous rendrons des comptes. Nous invitons toutes les parties, notamment les gouvernements des zones touchées et les gouvernements donateurs, les organisations internationales, et les acteurs privés et non étatiques à adopter les standards essentiels et les standards minimums du Projet Sphère en tant que normes reconnues. </a:t>
            </a:r>
            <a:endParaRPr lang="fr-FR" b="0" i="0" u="none" baseline="0" dirty="0" smtClean="0"/>
          </a:p>
          <a:p>
            <a:pPr algn="l" rtl="0"/>
            <a:endParaRPr lang="fr-FR" b="0" i="0" u="none" baseline="0" dirty="0" smtClean="0"/>
          </a:p>
          <a:p>
            <a:pPr algn="l" rtl="0"/>
            <a:r>
              <a:rPr lang="fr-FR" b="0" i="0" u="none" baseline="0" dirty="0" smtClean="0"/>
              <a:t>12</a:t>
            </a:r>
            <a:r>
              <a:rPr lang="fr-FR" b="0" i="0" u="none" baseline="0" dirty="0"/>
              <a:t>. En adhérant aux standards essentiels et aux standards minimums, nous nous engageons à faire tout ce qui est en notre pouvoir pour que soient satisfaits au moins les besoins les plus élémentaires de la population touchée par une catastrophe ou un conflit armé pour vivre avec dignité et en toute sécurité, notamment un approvisionnement en eau, des installations d’assainissement, une nourriture, une nutrition, des abris et des soins de santé adéquats. À cette fin, nous continuerons d’encourager l’État et les autres parties concernés à remplir leurs obligations morales et juridiques envers les populations touchées. Pour notre part, nous ferons en sorte que nos interventions soient plus efficaces, appropriées et responsables, par une saine évaluation et un bon suivi de l’évolution des contextes locaux, par la transparence de l’information et du processus de prise de décisions, et par une coordination et une collaboration plus efficaces avec les autres acteurs concernés à tous les niveaux, comme cela est prévu dans les standards essentiels et les standards minimums. Surtout, nous nous engageons à travailler en partenariat avec les populations touchées, en mettant l’accent sur leur participation active à l'intervention. Nous sommes conscients que c’est fondamentalement envers celles et ceux auxquels nous cherchons à venir en aide que nous sommes responsables.</a:t>
            </a:r>
          </a:p>
        </p:txBody>
      </p:sp>
      <p:sp>
        <p:nvSpPr>
          <p:cNvPr id="4" name="Slide Number Placeholder 3"/>
          <p:cNvSpPr>
            <a:spLocks noGrp="1"/>
          </p:cNvSpPr>
          <p:nvPr>
            <p:ph type="sldNum" sz="quarter" idx="10"/>
          </p:nvPr>
        </p:nvSpPr>
        <p:spPr/>
        <p:txBody>
          <a:bodyPr/>
          <a:lstStyle/>
          <a:p>
            <a:pPr algn="l" rtl="0"/>
            <a:fld id="{CB7D2CA1-D120-9748-B6F6-7C32249A9953}" type="slidenum">
              <a:rPr/>
              <a:t>13</a:t>
            </a:fld>
            <a:endParaRPr lang="fr-FR"/>
          </a:p>
        </p:txBody>
      </p:sp>
    </p:spTree>
    <p:extLst>
      <p:ext uri="{BB962C8B-B14F-4D97-AF65-F5344CB8AC3E}">
        <p14:creationId xmlns:p14="http://schemas.microsoft.com/office/powerpoint/2010/main" val="460021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Laisser les participants illustrer ce terme par des exemples tirés de leurs propres expériences de bonnes et de mauvaises pratiques.</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14</a:t>
            </a:fld>
            <a:endParaRPr lang="fr-FR"/>
          </a:p>
        </p:txBody>
      </p:sp>
    </p:spTree>
    <p:extLst>
      <p:ext uri="{BB962C8B-B14F-4D97-AF65-F5344CB8AC3E}">
        <p14:creationId xmlns:p14="http://schemas.microsoft.com/office/powerpoint/2010/main" val="284825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Laisser les participants commenter le dessin sur les « effets imprévus » et illustrer cette situation avec des exemples tirés de leurs propres expériences de bonnes et de mauvaises pratiques.</a:t>
            </a:r>
          </a:p>
        </p:txBody>
      </p:sp>
      <p:sp>
        <p:nvSpPr>
          <p:cNvPr id="4" name="Slide Number Placeholder 3"/>
          <p:cNvSpPr>
            <a:spLocks noGrp="1"/>
          </p:cNvSpPr>
          <p:nvPr>
            <p:ph type="sldNum" sz="quarter" idx="10"/>
          </p:nvPr>
        </p:nvSpPr>
        <p:spPr/>
        <p:txBody>
          <a:bodyPr/>
          <a:lstStyle/>
          <a:p>
            <a:pPr algn="l" rtl="0"/>
            <a:fld id="{CB7D2CA1-D120-9748-B6F6-7C32249A9953}" type="slidenum">
              <a:rPr/>
              <a:t>15</a:t>
            </a:fld>
            <a:endParaRPr lang="fr-FR"/>
          </a:p>
        </p:txBody>
      </p:sp>
    </p:spTree>
    <p:extLst>
      <p:ext uri="{BB962C8B-B14F-4D97-AF65-F5344CB8AC3E}">
        <p14:creationId xmlns:p14="http://schemas.microsoft.com/office/powerpoint/2010/main" val="3892500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Demander aux participants de consulter le Code de conduite dans leur manuel et de donner un exemple de bonne ou de mauvaise pratique ayant trait à un article du Code.</a:t>
            </a:r>
          </a:p>
        </p:txBody>
      </p:sp>
      <p:sp>
        <p:nvSpPr>
          <p:cNvPr id="4" name="Slide Number Placeholder 3"/>
          <p:cNvSpPr>
            <a:spLocks noGrp="1"/>
          </p:cNvSpPr>
          <p:nvPr>
            <p:ph type="sldNum" sz="quarter" idx="10"/>
          </p:nvPr>
        </p:nvSpPr>
        <p:spPr/>
        <p:txBody>
          <a:bodyPr/>
          <a:lstStyle/>
          <a:p>
            <a:pPr algn="l" rtl="0"/>
            <a:fld id="{CB7D2CA1-D120-9748-B6F6-7C32249A9953}" type="slidenum">
              <a:rPr/>
              <a:t>16</a:t>
            </a:fld>
            <a:endParaRPr lang="fr-FR"/>
          </a:p>
        </p:txBody>
      </p:sp>
    </p:spTree>
    <p:extLst>
      <p:ext uri="{BB962C8B-B14F-4D97-AF65-F5344CB8AC3E}">
        <p14:creationId xmlns:p14="http://schemas.microsoft.com/office/powerpoint/2010/main" val="1398926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Laisser les participants commenter le dessin et illustrer cette situation avec des exemples tirés de leurs propres expériences de bonnes ou de mauvaises pratiques.</a:t>
            </a:r>
          </a:p>
        </p:txBody>
      </p:sp>
      <p:sp>
        <p:nvSpPr>
          <p:cNvPr id="4" name="Slide Number Placeholder 3"/>
          <p:cNvSpPr>
            <a:spLocks noGrp="1"/>
          </p:cNvSpPr>
          <p:nvPr>
            <p:ph type="sldNum" sz="quarter" idx="10"/>
          </p:nvPr>
        </p:nvSpPr>
        <p:spPr/>
        <p:txBody>
          <a:bodyPr/>
          <a:lstStyle/>
          <a:p>
            <a:pPr algn="l" rtl="0"/>
            <a:fld id="{CB7D2CA1-D120-9748-B6F6-7C32249A9953}" type="slidenum">
              <a:rPr/>
              <a:t>17</a:t>
            </a:fld>
            <a:endParaRPr lang="fr-FR"/>
          </a:p>
        </p:txBody>
      </p:sp>
    </p:spTree>
    <p:extLst>
      <p:ext uri="{BB962C8B-B14F-4D97-AF65-F5344CB8AC3E}">
        <p14:creationId xmlns:p14="http://schemas.microsoft.com/office/powerpoint/2010/main" val="3593625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pPr algn="l" rtl="0"/>
            <a:fld id="{CB7D2CA1-D120-9748-B6F6-7C32249A9953}" type="slidenum">
              <a:rPr/>
              <a:t>18</a:t>
            </a:fld>
            <a:endParaRPr lang="fr-FR"/>
          </a:p>
        </p:txBody>
      </p:sp>
    </p:spTree>
    <p:extLst>
      <p:ext uri="{BB962C8B-B14F-4D97-AF65-F5344CB8AC3E}">
        <p14:creationId xmlns:p14="http://schemas.microsoft.com/office/powerpoint/2010/main" val="2860227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noProof="0" dirty="0" smtClean="0">
                <a:solidFill>
                  <a:schemeClr val="tx1"/>
                </a:solidFill>
                <a:effectLst/>
                <a:latin typeface="+mn-lt"/>
                <a:ea typeface="+mn-ea"/>
                <a:cs typeface="+mn-cs"/>
              </a:rPr>
              <a:t>Diapositive facultative (reprenant l’une des fiches à distribuer en fin de session</a:t>
            </a:r>
            <a:r>
              <a:rPr lang="fr-FR" sz="1200" kern="1200" noProof="0" dirty="0" smtClean="0">
                <a:solidFill>
                  <a:schemeClr val="tx1"/>
                </a:solidFill>
                <a:effectLst/>
                <a:latin typeface="+mn-lt"/>
                <a:ea typeface="+mn-ea"/>
                <a:cs typeface="+mn-cs"/>
              </a:rPr>
              <a:t>)</a:t>
            </a:r>
          </a:p>
          <a:p>
            <a:endParaRPr lang="fr-FR" sz="1200" kern="1200" noProof="0" dirty="0" smtClean="0">
              <a:solidFill>
                <a:schemeClr val="tx1"/>
              </a:solidFill>
              <a:effectLst/>
              <a:latin typeface="+mn-lt"/>
              <a:ea typeface="+mn-ea"/>
              <a:cs typeface="+mn-cs"/>
            </a:endParaRPr>
          </a:p>
          <a:p>
            <a:r>
              <a:rPr lang="fr-FR" sz="1200" kern="1200" noProof="0" dirty="0" smtClean="0">
                <a:solidFill>
                  <a:schemeClr val="tx1"/>
                </a:solidFill>
                <a:effectLst/>
                <a:latin typeface="+mn-lt"/>
                <a:ea typeface="+mn-ea"/>
                <a:cs typeface="+mn-cs"/>
              </a:rPr>
              <a:t>Les </a:t>
            </a:r>
            <a:r>
              <a:rPr lang="fr-FR" sz="1200" kern="1200" noProof="0" dirty="0" smtClean="0">
                <a:solidFill>
                  <a:schemeClr val="tx1"/>
                </a:solidFill>
                <a:effectLst/>
                <a:latin typeface="+mn-lt"/>
                <a:ea typeface="+mn-ea"/>
                <a:cs typeface="+mn-cs"/>
              </a:rPr>
              <a:t>principes de protection mentionnés dans ce graphique incluent :</a:t>
            </a:r>
          </a:p>
          <a:p>
            <a:endParaRPr lang="fr-FR" sz="1200" kern="1200" noProof="0" dirty="0" smtClean="0">
              <a:solidFill>
                <a:schemeClr val="tx1"/>
              </a:solidFill>
              <a:effectLst/>
              <a:latin typeface="+mn-lt"/>
              <a:ea typeface="+mn-ea"/>
              <a:cs typeface="+mn-cs"/>
            </a:endParaRPr>
          </a:p>
          <a:p>
            <a:pPr marL="171450" indent="-171450">
              <a:buFont typeface="Arial"/>
              <a:buChar char="•"/>
            </a:pPr>
            <a:r>
              <a:rPr lang="fr-FR" sz="1200" kern="1200" noProof="0" dirty="0" smtClean="0">
                <a:solidFill>
                  <a:schemeClr val="tx1"/>
                </a:solidFill>
                <a:effectLst/>
                <a:latin typeface="+mn-lt"/>
                <a:ea typeface="+mn-ea"/>
                <a:cs typeface="+mn-cs"/>
              </a:rPr>
              <a:t>Los quatre principes de protection de Sphère : éviter d'exposer à d'autres préjudices, par vos activités, la population touchée par une catastrophe; garantir l'accès des personnes touchées par une catastrophe à une assistance impartiale, proportionnelle à leurs besoins et fournie sans discrimination; protéger la population touchée par une catastrophe contre toute souffrance physique et psychologique résultant d'actes de violence ou de coercition;  aider les personnes touchées par une catastrophe à faire valoir leurs droits, à accéder aux moyens à disposition pour obtenir réparation et à se remettre des effets des abus qu’elles </a:t>
            </a:r>
            <a:r>
              <a:rPr lang="fr-FR" sz="1200" kern="1200" noProof="0" smtClean="0">
                <a:solidFill>
                  <a:schemeClr val="tx1"/>
                </a:solidFill>
                <a:effectLst/>
                <a:latin typeface="+mn-lt"/>
                <a:ea typeface="+mn-ea"/>
                <a:cs typeface="+mn-cs"/>
              </a:rPr>
              <a:t>ont </a:t>
            </a:r>
            <a:r>
              <a:rPr lang="fr-FR" sz="1200" kern="1200" noProof="0" smtClean="0">
                <a:solidFill>
                  <a:schemeClr val="tx1"/>
                </a:solidFill>
                <a:effectLst/>
                <a:latin typeface="+mn-lt"/>
                <a:ea typeface="+mn-ea"/>
                <a:cs typeface="+mn-cs"/>
              </a:rPr>
              <a:t>subis</a:t>
            </a:r>
          </a:p>
          <a:p>
            <a:pPr marL="0" indent="0">
              <a:buFont typeface="Arial"/>
              <a:buNone/>
            </a:pPr>
            <a:endParaRPr lang="fr-FR" sz="1200" kern="1200" noProof="0" smtClean="0">
              <a:solidFill>
                <a:schemeClr val="tx1"/>
              </a:solidFill>
              <a:effectLst/>
              <a:latin typeface="+mn-lt"/>
              <a:ea typeface="+mn-ea"/>
              <a:cs typeface="+mn-cs"/>
            </a:endParaRPr>
          </a:p>
          <a:p>
            <a:pPr marL="171450" indent="-171450">
              <a:buFont typeface="Arial"/>
              <a:buChar char="•"/>
            </a:pPr>
            <a:r>
              <a:rPr lang="fr-FR" sz="1200" kern="1200" noProof="0" dirty="0" smtClean="0">
                <a:solidFill>
                  <a:schemeClr val="tx1"/>
                </a:solidFill>
                <a:effectLst/>
                <a:latin typeface="+mn-lt"/>
                <a:ea typeface="+mn-ea"/>
                <a:cs typeface="+mn-cs"/>
              </a:rPr>
              <a:t>Deux </a:t>
            </a:r>
            <a:r>
              <a:rPr lang="fr-FR" sz="1200" kern="1200" noProof="0" dirty="0" smtClean="0">
                <a:solidFill>
                  <a:schemeClr val="tx1"/>
                </a:solidFill>
                <a:effectLst/>
                <a:latin typeface="+mn-lt"/>
                <a:ea typeface="+mn-ea"/>
                <a:cs typeface="+mn-cs"/>
              </a:rPr>
              <a:t>principes de protection supplémentaires extraits des standards minimums pour la protection de l’enfance dans l’intervention humanitaire, reconnus comme standards associés du manuel Sphère: renforcer les systèmes de protection de l’enfance et renforcer la résilience des enfants dans l’action humanitaire.</a:t>
            </a:r>
          </a:p>
          <a:p>
            <a:r>
              <a:rPr lang="fr-FR" sz="1200" kern="1200" noProof="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algn="l" rtl="0"/>
            <a:fld id="{CB7D2CA1-D120-9748-B6F6-7C32249A9953}" type="slidenum">
              <a:rPr/>
              <a:t>19</a:t>
            </a:fld>
            <a:endParaRPr lang="fr-FR"/>
          </a:p>
        </p:txBody>
      </p:sp>
    </p:spTree>
    <p:extLst>
      <p:ext uri="{BB962C8B-B14F-4D97-AF65-F5344CB8AC3E}">
        <p14:creationId xmlns:p14="http://schemas.microsoft.com/office/powerpoint/2010/main" val="970248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Poser la question à toute la salle et expliquer aux participants que cette session se penchera sur les trois droits, </a:t>
            </a:r>
            <a:r>
              <a:rPr lang="fr-FR" b="0" i="0" u="none" baseline="0" dirty="0" smtClean="0"/>
              <a:t>leurs fondements juridiques </a:t>
            </a:r>
            <a:r>
              <a:rPr lang="fr-FR" b="0" i="0" u="none" baseline="0" dirty="0"/>
              <a:t>et </a:t>
            </a:r>
            <a:r>
              <a:rPr lang="fr-FR" b="0" i="0" u="none" baseline="0" dirty="0" smtClean="0"/>
              <a:t>éthiques </a:t>
            </a:r>
            <a:r>
              <a:rPr lang="fr-FR" b="0" i="0" u="none" baseline="0" dirty="0"/>
              <a:t>et leurs implications en termes de rôles et responsabilités des différentes parties prenantes durant les interventions humanitaires.</a:t>
            </a:r>
          </a:p>
          <a:p>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2</a:t>
            </a:fld>
            <a:endParaRPr lang="fr-FR"/>
          </a:p>
        </p:txBody>
      </p:sp>
    </p:spTree>
    <p:extLst>
      <p:ext uri="{BB962C8B-B14F-4D97-AF65-F5344CB8AC3E}">
        <p14:creationId xmlns:p14="http://schemas.microsoft.com/office/powerpoint/2010/main" val="2820301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Diapositive facultative (reprenant</a:t>
            </a:r>
            <a:r>
              <a:rPr lang="fr-FR" baseline="0" dirty="0" smtClean="0"/>
              <a:t> l’une des fiches à distribuer en fin de session)</a:t>
            </a:r>
            <a:endParaRPr lang="fr-FR" dirty="0" smtClean="0"/>
          </a:p>
          <a:p>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20</a:t>
            </a:fld>
            <a:endParaRPr lang="fr-FR"/>
          </a:p>
        </p:txBody>
      </p:sp>
    </p:spTree>
    <p:extLst>
      <p:ext uri="{BB962C8B-B14F-4D97-AF65-F5344CB8AC3E}">
        <p14:creationId xmlns:p14="http://schemas.microsoft.com/office/powerpoint/2010/main" val="1948046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Demander aux participants ce que veut dire concrètement ce « droit » et guider leur réponse :</a:t>
            </a:r>
          </a:p>
          <a:p>
            <a:pPr algn="l" rtl="0"/>
            <a:r>
              <a:rPr lang="fr-FR" b="0" i="0" u="none" baseline="0" dirty="0"/>
              <a:t>Leur demander d'explorer le mot vie et le mot dignité.</a:t>
            </a:r>
          </a:p>
          <a:p>
            <a:endParaRPr lang="fr-FR" dirty="0" smtClean="0"/>
          </a:p>
          <a:p>
            <a:pPr algn="l" rtl="0"/>
            <a:r>
              <a:rPr lang="fr-FR" b="0" i="0" u="none" baseline="0" dirty="0"/>
              <a:t>Le droit </a:t>
            </a:r>
            <a:r>
              <a:rPr lang="fr-FR" b="0" i="0" u="none" baseline="0" dirty="0" smtClean="0"/>
              <a:t>à la vie </a:t>
            </a:r>
            <a:r>
              <a:rPr lang="fr-FR" b="0" i="0" u="none" baseline="0" dirty="0"/>
              <a:t>comprend :</a:t>
            </a:r>
          </a:p>
          <a:p>
            <a:pPr marL="171450" indent="-171450" algn="l" rtl="0">
              <a:buFont typeface="Arial"/>
              <a:buChar char="•"/>
            </a:pPr>
            <a:r>
              <a:rPr lang="fr-FR" b="0" i="0" u="none" baseline="0" dirty="0"/>
              <a:t>La droit de ne pas être exposé à la torture et à d'autres peines ou traitements cruels, inhumains ou dégradants</a:t>
            </a:r>
          </a:p>
          <a:p>
            <a:pPr marL="171450" indent="-171450" algn="l" rtl="0">
              <a:buFont typeface="Arial"/>
              <a:buChar char="•"/>
            </a:pPr>
            <a:r>
              <a:rPr lang="fr-FR" b="0" i="0" u="none" baseline="0" dirty="0"/>
              <a:t>L'obligation de protéger la vie lorsqu'elle est menacée (obligation de ne pas refuser ni entraver le droit de recevoir une assistance humanitaire)</a:t>
            </a:r>
          </a:p>
          <a:p>
            <a:endParaRPr lang="fr-FR" dirty="0" smtClean="0"/>
          </a:p>
          <a:p>
            <a:pPr algn="l" rtl="0"/>
            <a:r>
              <a:rPr lang="fr-FR" b="0" i="0" u="none" baseline="0" dirty="0"/>
              <a:t>Dignité veut dire : </a:t>
            </a:r>
          </a:p>
          <a:p>
            <a:pPr marL="171450" indent="-171450" algn="l" rtl="0">
              <a:buFont typeface="Arial"/>
              <a:buChar char="•"/>
            </a:pPr>
            <a:r>
              <a:rPr lang="fr-FR" b="0" i="0" u="none" baseline="0" dirty="0"/>
              <a:t>Respect de la personne dans son intégralité (son bien-être physique, ses valeurs, ses convictions)</a:t>
            </a:r>
          </a:p>
          <a:p>
            <a:endParaRPr lang="fr-FR" dirty="0" smtClean="0"/>
          </a:p>
          <a:p>
            <a:pPr algn="l" rtl="0"/>
            <a:r>
              <a:rPr lang="fr-FR" b="0" i="0" u="none" baseline="0" dirty="0"/>
              <a:t>Expliquer qu'il s'agit de la première d'une série d'illustrations par des dessinateurs renommés pour </a:t>
            </a:r>
            <a:r>
              <a:rPr lang="fr-FR" b="0" i="0" u="none" baseline="0" dirty="0" smtClean="0"/>
              <a:t>faire </a:t>
            </a:r>
            <a:r>
              <a:rPr lang="fr-FR" b="0" i="0" u="none" baseline="0" dirty="0"/>
              <a:t>comprendre le contenu de la Charte </a:t>
            </a:r>
            <a:r>
              <a:rPr lang="fr-FR" b="0" i="0" u="none" baseline="0" dirty="0" smtClean="0"/>
              <a:t>humanitaire d’une manière facile à assimiler.</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3</a:t>
            </a:fld>
            <a:endParaRPr lang="fr-FR"/>
          </a:p>
        </p:txBody>
      </p:sp>
    </p:spTree>
    <p:extLst>
      <p:ext uri="{BB962C8B-B14F-4D97-AF65-F5344CB8AC3E}">
        <p14:creationId xmlns:p14="http://schemas.microsoft.com/office/powerpoint/2010/main" val="1279842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Demander aux participants ce que veut dire concrètement ce « droit » et guider leur réponse :</a:t>
            </a:r>
          </a:p>
          <a:p>
            <a:endParaRPr lang="fr-FR" dirty="0" smtClean="0"/>
          </a:p>
          <a:p>
            <a:pPr algn="l" rtl="0"/>
            <a:r>
              <a:rPr lang="fr-FR" b="0" i="0" u="none" baseline="0" dirty="0"/>
              <a:t>Le droit </a:t>
            </a:r>
            <a:r>
              <a:rPr lang="fr-FR" b="0" i="0" u="none" baseline="0" dirty="0" smtClean="0"/>
              <a:t>de recevoir de </a:t>
            </a:r>
            <a:r>
              <a:rPr lang="fr-FR" b="0" i="0" u="none" baseline="0" dirty="0"/>
              <a:t>l'assistance humanitaire comprend le droit à des conditions de vie adéquates, à une nourriture, de l'eau, des vêtements et un abri adéquats et aux moyens d'être en bonne santé.</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4</a:t>
            </a:fld>
            <a:endParaRPr lang="fr-FR"/>
          </a:p>
        </p:txBody>
      </p:sp>
    </p:spTree>
    <p:extLst>
      <p:ext uri="{BB962C8B-B14F-4D97-AF65-F5344CB8AC3E}">
        <p14:creationId xmlns:p14="http://schemas.microsoft.com/office/powerpoint/2010/main" val="775785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Expliquer aux participants que ce droit est basé sur trois principes différents :</a:t>
            </a:r>
          </a:p>
          <a:p>
            <a:pPr marL="171450" indent="-171450" algn="l" rtl="0">
              <a:buFont typeface="Arial"/>
              <a:buChar char="•"/>
            </a:pPr>
            <a:r>
              <a:rPr lang="fr-FR" b="0" i="0" u="none" baseline="0" dirty="0"/>
              <a:t>La distinction entre civils et combattants</a:t>
            </a:r>
          </a:p>
          <a:p>
            <a:pPr marL="171450" indent="-171450" algn="l" rtl="0">
              <a:buFont typeface="Arial"/>
              <a:buChar char="•"/>
            </a:pPr>
            <a:r>
              <a:rPr lang="fr-FR" b="0" i="0" u="none" baseline="0" dirty="0"/>
              <a:t>Le principe de proportionnalité</a:t>
            </a:r>
          </a:p>
          <a:p>
            <a:pPr marL="171450" indent="-171450" algn="l" rtl="0">
              <a:buFont typeface="Arial"/>
              <a:buChar char="•"/>
            </a:pPr>
            <a:r>
              <a:rPr lang="fr-FR" b="0" i="0" u="none" baseline="0" dirty="0"/>
              <a:t>Le principe de non-refoulement</a:t>
            </a:r>
            <a:endParaRPr lang="fr-FR" dirty="0" smtClean="0"/>
          </a:p>
          <a:p>
            <a:endParaRPr lang="fr-FR" dirty="0" smtClean="0"/>
          </a:p>
          <a:p>
            <a:pPr algn="l" rtl="0"/>
            <a:r>
              <a:rPr lang="fr-FR" b="0" i="0" u="none" baseline="0" dirty="0"/>
              <a:t>Se reporter au texte de la Charte humanitaire pour en savoir plus sur chaque terme.</a:t>
            </a:r>
          </a:p>
          <a:p>
            <a:endParaRPr lang="fr-FR" dirty="0" smtClean="0"/>
          </a:p>
          <a:p>
            <a:pPr algn="l" rtl="0"/>
            <a:r>
              <a:rPr lang="fr-FR" b="0" i="0" u="none" baseline="0" dirty="0"/>
              <a:t>Faire la synthèse des 3 diapos en expliquant que le droit de recevoir une assistance humanitaire et le droit à la protection et la sécurité sont des éléments indissociables du droit de vivre dans la dignité.</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5</a:t>
            </a:fld>
            <a:endParaRPr lang="fr-FR"/>
          </a:p>
        </p:txBody>
      </p:sp>
    </p:spTree>
    <p:extLst>
      <p:ext uri="{BB962C8B-B14F-4D97-AF65-F5344CB8AC3E}">
        <p14:creationId xmlns:p14="http://schemas.microsoft.com/office/powerpoint/2010/main" val="3296804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Expliquer que ces « droits » sont en fait des principes, car ils ne sont pas reflétés en tant que tels dans le cadre juridique international. Ils découlent de divers ensembles de droits, tels que les droits humains, le droit international humanitaire ou le droit des réfugiés, mais aussi des principes d'humanité et de l'impératif humanitaire. Ils constituent une base </a:t>
            </a:r>
            <a:r>
              <a:rPr lang="fr-FR" b="0" i="0" u="none" baseline="0" dirty="0" smtClean="0"/>
              <a:t>juridique </a:t>
            </a:r>
            <a:r>
              <a:rPr lang="fr-FR" b="0" i="0" u="none" baseline="0" dirty="0" smtClean="0">
                <a:solidFill>
                  <a:srgbClr val="FF0000"/>
                </a:solidFill>
              </a:rPr>
              <a:t>et </a:t>
            </a:r>
            <a:r>
              <a:rPr lang="fr-FR" b="0" i="0" u="none" baseline="0" dirty="0">
                <a:solidFill>
                  <a:srgbClr val="FF0000"/>
                </a:solidFill>
              </a:rPr>
              <a:t>éthique </a:t>
            </a:r>
            <a:r>
              <a:rPr lang="fr-FR" b="0" i="0" u="none" baseline="0" dirty="0"/>
              <a:t>de l'engagement des agences humanitaires qui adhèrent au Projet Sphère. La prochaine diapo se concentrera sur la base juridique de ces trois droits et la diapo suivante sur la base morale de ces trois droits.</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6</a:t>
            </a:fld>
            <a:endParaRPr lang="fr-FR"/>
          </a:p>
        </p:txBody>
      </p:sp>
    </p:spTree>
    <p:extLst>
      <p:ext uri="{BB962C8B-B14F-4D97-AF65-F5344CB8AC3E}">
        <p14:creationId xmlns:p14="http://schemas.microsoft.com/office/powerpoint/2010/main" val="2035093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Préparer un exemplaire de la fiche « Sources de droit international pour la Charte humanitaire du </a:t>
            </a:r>
            <a:r>
              <a:rPr lang="fr-FR" b="0" i="0" u="none" baseline="0" dirty="0" smtClean="0"/>
              <a:t>Projet </a:t>
            </a:r>
            <a:r>
              <a:rPr lang="fr-FR" b="0" i="0" u="none" baseline="0" dirty="0"/>
              <a:t>Sphère » pour chaque participant, pour le cas où quelqu'un souhaiterait explorer plus à fond la relation entre la Charte humanitaire et le cadre juridique international.</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7</a:t>
            </a:fld>
            <a:endParaRPr lang="fr-FR"/>
          </a:p>
        </p:txBody>
      </p:sp>
    </p:spTree>
    <p:extLst>
      <p:ext uri="{BB962C8B-B14F-4D97-AF65-F5344CB8AC3E}">
        <p14:creationId xmlns:p14="http://schemas.microsoft.com/office/powerpoint/2010/main" val="3525132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Explications des principes : le facilitateur peut inviter les participants à expliquer ce qu'ils comprennent à propos de chaque principe ; ensuite, il corrige/résume avec les messages suivants :</a:t>
            </a:r>
          </a:p>
          <a:p>
            <a:pPr marL="171450" indent="-171450" algn="l" rtl="0">
              <a:buFont typeface="Arial"/>
              <a:buChar char="•"/>
            </a:pPr>
            <a:r>
              <a:rPr lang="fr-FR" b="0" i="0" u="none" baseline="0" dirty="0" smtClean="0"/>
              <a:t>Le principe d’humanité : tous les êtres humains naissent libres et égaux en dignité et en droits.</a:t>
            </a:r>
          </a:p>
          <a:p>
            <a:pPr marL="171450" indent="-171450" algn="l" rtl="0">
              <a:buFont typeface="Arial"/>
              <a:buChar char="•"/>
            </a:pPr>
            <a:r>
              <a:rPr lang="fr-FR" b="0" i="0" u="none" baseline="0" dirty="0" smtClean="0"/>
              <a:t>L'impératif humanitaire (qui est fondé sur le principe d’humanité)</a:t>
            </a:r>
            <a:r>
              <a:rPr lang="fr-FR" b="0" i="0" u="none" baseline="0" dirty="0"/>
              <a:t> : des mesures doivent être prises pour prévenir ou alléger la souffrance humaine résultant d'une catastrophe ou d'un conflit armé, et rien </a:t>
            </a:r>
            <a:r>
              <a:rPr lang="fr-FR" b="0" i="0" u="none" baseline="0" dirty="0" smtClean="0"/>
              <a:t>ne </a:t>
            </a:r>
            <a:r>
              <a:rPr lang="fr-FR" b="0" i="0" u="none" baseline="0" dirty="0"/>
              <a:t>peut prévaloir sur ce principe.</a:t>
            </a:r>
          </a:p>
          <a:p>
            <a:pPr marL="171450" indent="-171450" algn="l" rtl="0">
              <a:buFont typeface="Arial"/>
              <a:buChar char="•"/>
            </a:pPr>
            <a:r>
              <a:rPr lang="fr-FR" b="0" i="0" u="none" baseline="0" dirty="0"/>
              <a:t>Impartialité : l'aide est fournie en fonction des besoins et proportionnellement à ceux-ci.</a:t>
            </a:r>
          </a:p>
          <a:p>
            <a:pPr marL="171450" indent="-171450" algn="l" rtl="0">
              <a:buFont typeface="Arial"/>
              <a:buChar char="•"/>
            </a:pPr>
            <a:r>
              <a:rPr lang="fr-FR" b="0" i="0" u="none" baseline="0" dirty="0"/>
              <a:t>Non-discrimination : nul ne doit subir de discrimination pour quelque raison que ce soit – âge, sexe, race, couleur, appartenance ethnique, orientation sexuelle, langue, religion, handicap, état de santé, opinions politiques ou autres, origine nationale ou sociale.</a:t>
            </a:r>
          </a:p>
          <a:p>
            <a:pPr marL="171450" indent="-171450" algn="l" rtl="0">
              <a:buFont typeface="Arial"/>
              <a:buChar char="•"/>
            </a:pPr>
            <a:r>
              <a:rPr lang="fr-FR" b="0" i="0" u="none" baseline="0" dirty="0"/>
              <a:t>Non-partisan : nous ne prenons pas partie entre les belligérants (pour en savoir plus sur la raison pour laquelle ce terme a été préféré au terme de neutralité, voir la FAQ dans les fiches à distribuer du module </a:t>
            </a:r>
            <a:r>
              <a:rPr lang="fr-FR" b="0" i="0" u="none" baseline="0" dirty="0" smtClean="0"/>
              <a:t>A9).</a:t>
            </a:r>
            <a:endParaRPr lang="fr-FR" b="0" i="0" u="none" baseline="0" dirty="0"/>
          </a:p>
          <a:p>
            <a:pPr algn="l" rtl="0"/>
            <a:r>
              <a:rPr lang="fr-FR" b="0" i="0" u="none" baseline="0" dirty="0"/>
              <a:t>Expliquer qu'il y a des documents clés, tels que le Code de conduite pour le Mouvement international de la Croix-Rouge et du </a:t>
            </a:r>
            <a:r>
              <a:rPr lang="fr-FR" b="0" i="0" u="none" baseline="0" dirty="0" smtClean="0"/>
              <a:t>Croissant-Rouge et les ONG, </a:t>
            </a:r>
            <a:r>
              <a:rPr lang="fr-FR" b="0" i="0" u="none" baseline="0" dirty="0"/>
              <a:t>qui viennent effectivement appuyer les principes de la Charte humanitaire</a:t>
            </a:r>
            <a:r>
              <a:rPr lang="fr-FR" b="0" i="0" u="none" baseline="0" dirty="0" smtClean="0"/>
              <a:t>.</a:t>
            </a:r>
            <a:endParaRPr lang="fr-FR" b="0" i="0" u="none" baseline="0" dirty="0"/>
          </a:p>
        </p:txBody>
      </p:sp>
      <p:sp>
        <p:nvSpPr>
          <p:cNvPr id="4" name="Slide Number Placeholder 3"/>
          <p:cNvSpPr>
            <a:spLocks noGrp="1"/>
          </p:cNvSpPr>
          <p:nvPr>
            <p:ph type="sldNum" sz="quarter" idx="10"/>
          </p:nvPr>
        </p:nvSpPr>
        <p:spPr/>
        <p:txBody>
          <a:bodyPr/>
          <a:lstStyle/>
          <a:p>
            <a:pPr algn="l" rtl="0"/>
            <a:fld id="{CB7D2CA1-D120-9748-B6F6-7C32249A9953}" type="slidenum">
              <a:rPr/>
              <a:t>8</a:t>
            </a:fld>
            <a:endParaRPr lang="fr-FR"/>
          </a:p>
        </p:txBody>
      </p:sp>
    </p:spTree>
    <p:extLst>
      <p:ext uri="{BB962C8B-B14F-4D97-AF65-F5344CB8AC3E}">
        <p14:creationId xmlns:p14="http://schemas.microsoft.com/office/powerpoint/2010/main" val="116830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spcBef>
                <a:spcPts val="800"/>
              </a:spcBef>
            </a:pPr>
            <a:r>
              <a:rPr lang="fr-FR" b="0" i="0" u="none" baseline="0" dirty="0"/>
              <a:t>Garder les participants dans la configuration dans laquelle ils se trouvent et faire trois groupes. Le Groupe 1 se concentrera sur la population touchée et la communauté ; le Groupe 2 travaillera sur l'État concerné et l'institution locale ; et le Groupe 3 se penchera sur les agences humanitaires locales, nationales et internationales.</a:t>
            </a:r>
          </a:p>
          <a:p>
            <a:pPr algn="l" rtl="0">
              <a:spcBef>
                <a:spcPts val="800"/>
              </a:spcBef>
            </a:pPr>
            <a:endParaRPr lang="fr-FR" dirty="0" smtClean="0"/>
          </a:p>
          <a:p>
            <a:pPr algn="l" rtl="0">
              <a:spcBef>
                <a:spcPts val="800"/>
              </a:spcBef>
            </a:pPr>
            <a:r>
              <a:rPr lang="fr-FR" b="0" i="0" u="none" baseline="0" dirty="0"/>
              <a:t>Afficher cette diapo avec les consignes de travail en groupe. Les encourager à consigner directement leurs résultats/points de discussion clés sur leur </a:t>
            </a:r>
            <a:r>
              <a:rPr lang="fr-FR" b="0" i="0" u="none" baseline="0" dirty="0" smtClean="0"/>
              <a:t>tableau de conférence.</a:t>
            </a:r>
            <a:endParaRPr lang="fr-FR" b="0" i="0" u="none" baseline="0" dirty="0"/>
          </a:p>
          <a:p>
            <a:pPr algn="l" rtl="0">
              <a:spcBef>
                <a:spcPts val="800"/>
              </a:spcBef>
            </a:pPr>
            <a:endParaRPr lang="fr-FR" dirty="0" smtClean="0"/>
          </a:p>
          <a:p>
            <a:pPr algn="l" rtl="0">
              <a:spcBef>
                <a:spcPts val="800"/>
              </a:spcBef>
            </a:pPr>
            <a:r>
              <a:rPr lang="fr-FR" b="0" i="0" u="none" baseline="0" dirty="0"/>
              <a:t>Pour le débriefing, demander à une personne de chaque groupe de se lever et de présenter les résultats, compter 3 minutes au chrono.</a:t>
            </a:r>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9</a:t>
            </a:fld>
            <a:endParaRPr lang="fr-FR"/>
          </a:p>
        </p:txBody>
      </p:sp>
    </p:spTree>
    <p:extLst>
      <p:ext uri="{BB962C8B-B14F-4D97-AF65-F5344CB8AC3E}">
        <p14:creationId xmlns:p14="http://schemas.microsoft.com/office/powerpoint/2010/main" val="3704238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7" name="Picture 6" descr="charte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1505" y="59147"/>
            <a:ext cx="1031799" cy="900000"/>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A9 – Sphere and the Humanitarian Charter</a:t>
            </a:r>
          </a:p>
          <a:p>
            <a:r>
              <a:rPr lang="en-GB" dirty="0" smtClean="0"/>
              <a:t>Sphere Training Package 2015</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6" name="Picture 5" descr="charte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1505" y="59147"/>
            <a:ext cx="1031799" cy="900000"/>
          </a:xfrm>
          <a:prstGeom prst="rect">
            <a:avLst/>
          </a:prstGeom>
        </p:spPr>
      </p:pic>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A9 – Sphere and the Humanitarian Charter</a:t>
            </a:r>
          </a:p>
          <a:p>
            <a:r>
              <a:rPr lang="en-GB" dirty="0" smtClean="0"/>
              <a:t>Sphere Training Package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A9 – Sphere and the Humanitarian Charter</a:t>
            </a:r>
          </a:p>
          <a:p>
            <a:r>
              <a:rPr lang="en-GB" dirty="0" smtClean="0"/>
              <a:t>Sphere Training Package 2015</a:t>
            </a:r>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A9 – Sphere and the Humanitarian Charter</a:t>
            </a:r>
            <a:endParaRPr lang="en-GB" noProof="0" dirty="0" smtClean="0"/>
          </a:p>
          <a:p>
            <a:r>
              <a:rPr lang="en-GB" noProof="0" dirty="0" smtClean="0"/>
              <a:t>Sphere Training Package 2015</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1" r:id="rId4"/>
    <p:sldLayoutId id="2147483652" r:id="rId5"/>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3.emf"/><Relationship Id="rId4" Type="http://schemas.openxmlformats.org/officeDocument/2006/relationships/package" Target="../embeddings/Microsoft_Word_Document55.doc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14.emf"/><Relationship Id="rId5" Type="http://schemas.openxmlformats.org/officeDocument/2006/relationships/package" Target="../embeddings/Microsoft_Word_Document66.docx"/><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5.emf"/><Relationship Id="rId4" Type="http://schemas.openxmlformats.org/officeDocument/2006/relationships/package" Target="../embeddings/Microsoft_Word_Document77.docx"/></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media/image19.emf"/><Relationship Id="rId4" Type="http://schemas.openxmlformats.org/officeDocument/2006/relationships/package" Target="../embeddings/Microsoft_Word_Document88.docx"/></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Document11.docx"/></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image" Target="../media/image20.emf"/><Relationship Id="rId4" Type="http://schemas.openxmlformats.org/officeDocument/2006/relationships/package" Target="../embeddings/Microsoft_Word_Document99.docx"/></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notesSlide" Target="../notesSlides/notesSlide6.xml"/><Relationship Id="rId7" Type="http://schemas.openxmlformats.org/officeDocument/2006/relationships/package" Target="../embeddings/Microsoft_Word_Document22.doc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Document33.docx"/></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package" Target="../embeddings/Microsoft_Word_Document44.docx"/></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ench-Sphere-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6170" y="523525"/>
            <a:ext cx="2585604" cy="1160290"/>
          </a:xfrm>
          <a:prstGeom prst="rect">
            <a:avLst/>
          </a:prstGeom>
        </p:spPr>
      </p:pic>
      <p:sp>
        <p:nvSpPr>
          <p:cNvPr id="5" name="TextBox 4"/>
          <p:cNvSpPr txBox="1"/>
          <p:nvPr/>
        </p:nvSpPr>
        <p:spPr>
          <a:xfrm>
            <a:off x="957854" y="6104352"/>
            <a:ext cx="4606304" cy="338554"/>
          </a:xfrm>
          <a:prstGeom prst="rect">
            <a:avLst/>
          </a:prstGeom>
          <a:noFill/>
        </p:spPr>
        <p:txBody>
          <a:bodyPr wrap="square" rtlCol="0">
            <a:spAutoFit/>
          </a:bodyPr>
          <a:lstStyle/>
          <a:p>
            <a:pPr algn="l" rtl="0"/>
            <a:r>
              <a:rPr lang="fr-FR" sz="1600" b="0" i="0" u="none" baseline="0">
                <a:solidFill>
                  <a:schemeClr val="bg1"/>
                </a:solidFill>
                <a:latin typeface="Tahoma"/>
                <a:cs typeface="Tahoma"/>
              </a:rPr>
              <a:t>Module A9 – Pack de formation Sphère 2015</a:t>
            </a:r>
            <a:endParaRPr lang="fr-FR" sz="1600" dirty="0">
              <a:solidFill>
                <a:schemeClr val="bg1"/>
              </a:solidFill>
              <a:latin typeface="Tahoma"/>
              <a:cs typeface="Tahoma"/>
            </a:endParaRPr>
          </a:p>
        </p:txBody>
      </p:sp>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rtl="0">
              <a:lnSpc>
                <a:spcPct val="100000"/>
              </a:lnSpc>
            </a:pPr>
            <a:r>
              <a:rPr lang="fr-FR" sz="2400" b="0" i="1" u="none" baseline="0" dirty="0" smtClean="0">
                <a:solidFill>
                  <a:schemeClr val="accent1"/>
                </a:solidFill>
                <a:latin typeface="Tahoma"/>
                <a:cs typeface="Tahoma"/>
              </a:rPr>
              <a:t>Pourquoi et comment devriez-vous </a:t>
            </a:r>
            <a:r>
              <a:rPr lang="fr-FR" sz="2400" b="0" i="1" u="none" baseline="0" dirty="0">
                <a:solidFill>
                  <a:schemeClr val="accent1"/>
                </a:solidFill>
                <a:latin typeface="Tahoma"/>
                <a:cs typeface="Tahoma"/>
              </a:rPr>
              <a:t>faire </a:t>
            </a:r>
            <a:r>
              <a:rPr lang="fr-FR" sz="2400" b="0" i="1" u="none" baseline="0" dirty="0" smtClean="0">
                <a:solidFill>
                  <a:schemeClr val="accent1"/>
                </a:solidFill>
                <a:latin typeface="Tahoma"/>
                <a:cs typeface="Tahoma"/>
              </a:rPr>
              <a:t>référence à la Charte</a:t>
            </a:r>
            <a:r>
              <a:rPr lang="fr-FR" sz="2400" b="0" i="1" u="none" dirty="0" smtClean="0">
                <a:solidFill>
                  <a:schemeClr val="accent1"/>
                </a:solidFill>
                <a:latin typeface="Tahoma"/>
                <a:cs typeface="Tahoma"/>
              </a:rPr>
              <a:t> humanitaire</a:t>
            </a:r>
          </a:p>
          <a:p>
            <a:pPr rtl="0">
              <a:lnSpc>
                <a:spcPct val="100000"/>
              </a:lnSpc>
            </a:pPr>
            <a:r>
              <a:rPr lang="fr-FR" sz="2400" b="0" i="1" u="none" baseline="0" dirty="0" smtClean="0">
                <a:solidFill>
                  <a:schemeClr val="accent1"/>
                </a:solidFill>
                <a:latin typeface="Tahoma"/>
                <a:cs typeface="Tahoma"/>
              </a:rPr>
              <a:t>dans </a:t>
            </a:r>
            <a:r>
              <a:rPr lang="fr-FR" sz="2400" b="0" i="1" u="none" baseline="0" dirty="0">
                <a:solidFill>
                  <a:schemeClr val="accent1"/>
                </a:solidFill>
                <a:latin typeface="Tahoma"/>
                <a:cs typeface="Tahoma"/>
              </a:rPr>
              <a:t>votre travail ?</a:t>
            </a:r>
          </a:p>
        </p:txBody>
      </p:sp>
      <p:sp>
        <p:nvSpPr>
          <p:cNvPr id="6" name="TextBox 5"/>
          <p:cNvSpPr txBox="1"/>
          <p:nvPr/>
        </p:nvSpPr>
        <p:spPr>
          <a:xfrm>
            <a:off x="1517254" y="2388016"/>
            <a:ext cx="6111628" cy="940770"/>
          </a:xfrm>
          <a:prstGeom prst="rect">
            <a:avLst/>
          </a:prstGeom>
          <a:noFill/>
        </p:spPr>
        <p:txBody>
          <a:bodyPr wrap="square" lIns="0" tIns="0" rIns="0" bIns="0" rtlCol="0">
            <a:spAutoFit/>
          </a:bodyPr>
          <a:lstStyle/>
          <a:p>
            <a:pPr algn="ctr" rtl="0">
              <a:lnSpc>
                <a:spcPct val="110000"/>
              </a:lnSpc>
            </a:pPr>
            <a:r>
              <a:rPr lang="fr-FR" sz="2800" b="1" i="0" u="none" baseline="0">
                <a:solidFill>
                  <a:schemeClr val="tx2"/>
                </a:solidFill>
                <a:latin typeface="Tahoma"/>
                <a:cs typeface="Tahoma"/>
              </a:rPr>
              <a:t>Sphère et </a:t>
            </a:r>
            <a:r>
              <a:rPr lang="fr-FR" sz="2800" b="1">
                <a:solidFill>
                  <a:schemeClr val="tx2"/>
                </a:solidFill>
                <a:latin typeface="Tahoma"/>
                <a:cs typeface="Tahoma"/>
              </a:rPr>
              <a:t/>
            </a:r>
            <a:br>
              <a:rPr lang="fr-FR" sz="2800" b="1">
                <a:solidFill>
                  <a:schemeClr val="tx2"/>
                </a:solidFill>
                <a:latin typeface="Tahoma"/>
                <a:cs typeface="Tahoma"/>
              </a:rPr>
            </a:br>
            <a:r>
              <a:rPr lang="fr-FR" sz="2800" b="1" i="0" u="none" baseline="0">
                <a:solidFill>
                  <a:schemeClr val="tx2"/>
                </a:solidFill>
                <a:latin typeface="Tahoma"/>
                <a:cs typeface="Tahoma"/>
              </a:rPr>
              <a:t>la Charte humanitaire</a:t>
            </a:r>
            <a:endParaRPr lang="fr-FR" sz="2800" b="1" dirty="0">
              <a:latin typeface="Tahoma"/>
              <a:cs typeface="Tahoma"/>
            </a:endParaRPr>
          </a:p>
        </p:txBody>
      </p:sp>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7438883" cy="1081760"/>
          </a:xfrm>
        </p:spPr>
        <p:txBody>
          <a:bodyPr/>
          <a:lstStyle/>
          <a:p>
            <a:pPr algn="l" rtl="0"/>
            <a:r>
              <a:rPr lang="fr-FR" sz="2600" b="1" i="0" u="none" baseline="0" dirty="0"/>
              <a:t>Rôles et responsabilités des différents acteurs impliqués</a:t>
            </a:r>
            <a:endParaRPr lang="fr-FR" sz="2600"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graphicFrame>
        <p:nvGraphicFramePr>
          <p:cNvPr id="7" name="Object 6"/>
          <p:cNvGraphicFramePr>
            <a:graphicFrameLocks noChangeAspect="1"/>
          </p:cNvGraphicFramePr>
          <p:nvPr>
            <p:extLst>
              <p:ext uri="{D42A27DB-BD31-4B8C-83A1-F6EECF244321}">
                <p14:modId xmlns:p14="http://schemas.microsoft.com/office/powerpoint/2010/main" val="1683367825"/>
              </p:ext>
            </p:extLst>
          </p:nvPr>
        </p:nvGraphicFramePr>
        <p:xfrm>
          <a:off x="1379201" y="1514453"/>
          <a:ext cx="6903720" cy="4358640"/>
        </p:xfrm>
        <a:graphic>
          <a:graphicData uri="http://schemas.openxmlformats.org/presentationml/2006/ole">
            <mc:AlternateContent xmlns:mc="http://schemas.openxmlformats.org/markup-compatibility/2006">
              <mc:Choice xmlns:v="urn:schemas-microsoft-com:vml" Requires="v">
                <p:oleObj spid="_x0000_s13405" name="Document" r:id="rId4" imgW="5753100" imgH="3632200" progId="Word.Document.12">
                  <p:embed/>
                </p:oleObj>
              </mc:Choice>
              <mc:Fallback>
                <p:oleObj name="Document" r:id="rId4" imgW="5753100" imgH="3632200" progId="Word.Document.12">
                  <p:embed/>
                  <p:pic>
                    <p:nvPicPr>
                      <p:cNvPr id="0" name=""/>
                      <p:cNvPicPr/>
                      <p:nvPr/>
                    </p:nvPicPr>
                    <p:blipFill>
                      <a:blip r:embed="rId5"/>
                      <a:stretch>
                        <a:fillRect/>
                      </a:stretch>
                    </p:blipFill>
                    <p:spPr>
                      <a:xfrm>
                        <a:off x="1379201" y="1514453"/>
                        <a:ext cx="6903720" cy="4358640"/>
                      </a:xfrm>
                      <a:prstGeom prst="rect">
                        <a:avLst/>
                      </a:prstGeom>
                    </p:spPr>
                  </p:pic>
                </p:oleObj>
              </mc:Fallback>
            </mc:AlternateContent>
          </a:graphicData>
        </a:graphic>
      </p:graphicFrame>
    </p:spTree>
    <p:extLst>
      <p:ext uri="{BB962C8B-B14F-4D97-AF65-F5344CB8AC3E}">
        <p14:creationId xmlns:p14="http://schemas.microsoft.com/office/powerpoint/2010/main" val="10317180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8229600" cy="1081760"/>
          </a:xfrm>
        </p:spPr>
        <p:txBody>
          <a:bodyPr/>
          <a:lstStyle/>
          <a:p>
            <a:pPr algn="l" rtl="0"/>
            <a:r>
              <a:rPr lang="fr-FR" sz="2600" b="1" i="0" u="none" baseline="0"/>
              <a:t>Traduire en actions le droit de vivre dans la dignité</a:t>
            </a:r>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pic>
        <p:nvPicPr>
          <p:cNvPr id="7" name="Picture 6" descr="clock-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0408" y="57506"/>
            <a:ext cx="1031799" cy="900000"/>
          </a:xfrm>
          <a:prstGeom prst="rect">
            <a:avLst/>
          </a:prstGeom>
        </p:spPr>
      </p:pic>
      <p:graphicFrame>
        <p:nvGraphicFramePr>
          <p:cNvPr id="2" name="Object 1"/>
          <p:cNvGraphicFramePr>
            <a:graphicFrameLocks noChangeAspect="1"/>
          </p:cNvGraphicFramePr>
          <p:nvPr>
            <p:extLst>
              <p:ext uri="{D42A27DB-BD31-4B8C-83A1-F6EECF244321}">
                <p14:modId xmlns:p14="http://schemas.microsoft.com/office/powerpoint/2010/main" val="3096539921"/>
              </p:ext>
            </p:extLst>
          </p:nvPr>
        </p:nvGraphicFramePr>
        <p:xfrm>
          <a:off x="2086094" y="1222654"/>
          <a:ext cx="4925607" cy="4743177"/>
        </p:xfrm>
        <a:graphic>
          <a:graphicData uri="http://schemas.openxmlformats.org/presentationml/2006/ole">
            <mc:AlternateContent xmlns:mc="http://schemas.openxmlformats.org/markup-compatibility/2006">
              <mc:Choice xmlns:v="urn:schemas-microsoft-com:vml" Requires="v">
                <p:oleObj spid="_x0000_s14425" name="Document" r:id="rId5" imgW="5829300" imgH="5613400" progId="Word.Document.12">
                  <p:embed/>
                </p:oleObj>
              </mc:Choice>
              <mc:Fallback>
                <p:oleObj name="Document" r:id="rId5" imgW="5829300" imgH="5613400" progId="Word.Document.12">
                  <p:embed/>
                  <p:pic>
                    <p:nvPicPr>
                      <p:cNvPr id="0" name=""/>
                      <p:cNvPicPr/>
                      <p:nvPr/>
                    </p:nvPicPr>
                    <p:blipFill>
                      <a:blip r:embed="rId6"/>
                      <a:stretch>
                        <a:fillRect/>
                      </a:stretch>
                    </p:blipFill>
                    <p:spPr>
                      <a:xfrm>
                        <a:off x="2086094" y="1222654"/>
                        <a:ext cx="4925607" cy="4743177"/>
                      </a:xfrm>
                      <a:prstGeom prst="rect">
                        <a:avLst/>
                      </a:prstGeom>
                    </p:spPr>
                  </p:pic>
                </p:oleObj>
              </mc:Fallback>
            </mc:AlternateContent>
          </a:graphicData>
        </a:graphic>
      </p:graphicFrame>
    </p:spTree>
    <p:extLst>
      <p:ext uri="{BB962C8B-B14F-4D97-AF65-F5344CB8AC3E}">
        <p14:creationId xmlns:p14="http://schemas.microsoft.com/office/powerpoint/2010/main" val="14230235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fr-FR" b="1" i="0" u="none" baseline="0"/>
              <a:t>Réponses possibles</a:t>
            </a:r>
            <a:endParaRPr lang="fr-FR"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graphicFrame>
        <p:nvGraphicFramePr>
          <p:cNvPr id="6" name="Object 5"/>
          <p:cNvGraphicFramePr>
            <a:graphicFrameLocks noChangeAspect="1"/>
          </p:cNvGraphicFramePr>
          <p:nvPr>
            <p:extLst>
              <p:ext uri="{D42A27DB-BD31-4B8C-83A1-F6EECF244321}">
                <p14:modId xmlns:p14="http://schemas.microsoft.com/office/powerpoint/2010/main" val="1250746716"/>
              </p:ext>
            </p:extLst>
          </p:nvPr>
        </p:nvGraphicFramePr>
        <p:xfrm>
          <a:off x="713128" y="1222654"/>
          <a:ext cx="7744968" cy="4907280"/>
        </p:xfrm>
        <a:graphic>
          <a:graphicData uri="http://schemas.openxmlformats.org/presentationml/2006/ole">
            <mc:AlternateContent xmlns:mc="http://schemas.openxmlformats.org/markup-compatibility/2006">
              <mc:Choice xmlns:v="urn:schemas-microsoft-com:vml" Requires="v">
                <p:oleObj spid="_x0000_s15446" name="Document" r:id="rId4" imgW="9220200" imgH="5842000" progId="Word.Document.12">
                  <p:embed/>
                </p:oleObj>
              </mc:Choice>
              <mc:Fallback>
                <p:oleObj name="Document" r:id="rId4" imgW="9220200" imgH="5842000" progId="Word.Document.12">
                  <p:embed/>
                  <p:pic>
                    <p:nvPicPr>
                      <p:cNvPr id="0" name=""/>
                      <p:cNvPicPr/>
                      <p:nvPr/>
                    </p:nvPicPr>
                    <p:blipFill>
                      <a:blip r:embed="rId5"/>
                      <a:stretch>
                        <a:fillRect/>
                      </a:stretch>
                    </p:blipFill>
                    <p:spPr>
                      <a:xfrm>
                        <a:off x="713128" y="1222654"/>
                        <a:ext cx="7744968" cy="4907280"/>
                      </a:xfrm>
                      <a:prstGeom prst="rect">
                        <a:avLst/>
                      </a:prstGeom>
                    </p:spPr>
                  </p:pic>
                </p:oleObj>
              </mc:Fallback>
            </mc:AlternateContent>
          </a:graphicData>
        </a:graphic>
      </p:graphicFrame>
    </p:spTree>
    <p:extLst>
      <p:ext uri="{BB962C8B-B14F-4D97-AF65-F5344CB8AC3E}">
        <p14:creationId xmlns:p14="http://schemas.microsoft.com/office/powerpoint/2010/main" val="999644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sz="2600" b="1" i="0" u="none" baseline="0"/>
              <a:t>Quels sont nos engagements en qualité d'agences humanitaires ?</a:t>
            </a:r>
            <a:endParaRPr lang="fr-FR" sz="2600" dirty="0"/>
          </a:p>
        </p:txBody>
      </p:sp>
      <p:sp>
        <p:nvSpPr>
          <p:cNvPr id="3" name="Content Placeholder 2"/>
          <p:cNvSpPr>
            <a:spLocks noGrp="1"/>
          </p:cNvSpPr>
          <p:nvPr>
            <p:ph idx="1"/>
          </p:nvPr>
        </p:nvSpPr>
        <p:spPr/>
        <p:txBody>
          <a:bodyPr/>
          <a:lstStyle/>
          <a:p>
            <a:pPr marL="442913" lvl="1" indent="-354013" algn="l" rtl="0">
              <a:spcBef>
                <a:spcPts val="1600"/>
              </a:spcBef>
              <a:buNone/>
            </a:pPr>
            <a:r>
              <a:rPr lang="fr-FR" sz="2000" i="0" u="none" baseline="0" dirty="0" smtClean="0"/>
              <a:t>1.	</a:t>
            </a:r>
            <a:r>
              <a:rPr lang="fr-FR" sz="2000" b="1" i="0" u="none" baseline="0" dirty="0" smtClean="0">
                <a:solidFill>
                  <a:srgbClr val="004386"/>
                </a:solidFill>
              </a:rPr>
              <a:t>Centrée </a:t>
            </a:r>
            <a:r>
              <a:rPr lang="fr-FR" sz="2000" b="1" i="0" u="none" baseline="0" dirty="0">
                <a:solidFill>
                  <a:srgbClr val="004386"/>
                </a:solidFill>
              </a:rPr>
              <a:t>sur les personnes</a:t>
            </a:r>
            <a:r>
              <a:rPr lang="fr-FR" sz="2000" b="1" i="0" u="none" baseline="0" dirty="0"/>
              <a:t> </a:t>
            </a:r>
            <a:r>
              <a:rPr lang="fr-FR" sz="2000" b="0" i="0" u="none" baseline="0" dirty="0"/>
              <a:t>: les personnes touchées par une catastrophe naturelle devraient être autorisées à participer pleinement à la prévention et aux efforts d'intervention.</a:t>
            </a:r>
            <a:endParaRPr lang="fr-FR" sz="2000" dirty="0"/>
          </a:p>
          <a:p>
            <a:pPr marL="442913" lvl="1" indent="-354013" algn="l" rtl="0">
              <a:spcBef>
                <a:spcPts val="1600"/>
              </a:spcBef>
              <a:buNone/>
            </a:pPr>
            <a:r>
              <a:rPr lang="fr-FR" sz="2000" i="0" u="none" baseline="0" dirty="0" smtClean="0"/>
              <a:t>2.	</a:t>
            </a:r>
            <a:r>
              <a:rPr lang="fr-FR" sz="2000" b="1" i="0" u="none" baseline="0" dirty="0" smtClean="0">
                <a:solidFill>
                  <a:srgbClr val="004386"/>
                </a:solidFill>
              </a:rPr>
              <a:t>Réduire </a:t>
            </a:r>
            <a:r>
              <a:rPr lang="fr-FR" sz="2000" b="1" i="0" u="none" baseline="0" dirty="0">
                <a:solidFill>
                  <a:srgbClr val="004386"/>
                </a:solidFill>
              </a:rPr>
              <a:t>au minimum les effets indésirables</a:t>
            </a:r>
            <a:r>
              <a:rPr lang="fr-FR" sz="2000" b="0" i="0" u="none" baseline="0" dirty="0"/>
              <a:t> : les agences humanitaires devraient faire tout ce qui est en leur pouvoir pour ne pas porter préjudice et, tout particulièrement en situation de conflit, pour ne pas rendre la population vulnérable à une attaque et ne pas attiser le conflit.</a:t>
            </a:r>
            <a:endParaRPr lang="fr-FR" sz="2000" dirty="0"/>
          </a:p>
          <a:p>
            <a:pPr marL="442913" lvl="1" indent="-354013" algn="l" rtl="0">
              <a:spcBef>
                <a:spcPts val="1600"/>
              </a:spcBef>
              <a:buNone/>
            </a:pPr>
            <a:r>
              <a:rPr lang="fr-FR" sz="2000" b="0" i="0" u="none" baseline="0" dirty="0" smtClean="0"/>
              <a:t>3.	Agir </a:t>
            </a:r>
            <a:r>
              <a:rPr lang="fr-FR" sz="2000" b="0" i="0" u="none" baseline="0" dirty="0"/>
              <a:t>conformément au </a:t>
            </a:r>
            <a:r>
              <a:rPr lang="fr-FR" sz="2000" b="1" i="0" u="none" baseline="0" dirty="0">
                <a:solidFill>
                  <a:srgbClr val="004386"/>
                </a:solidFill>
              </a:rPr>
              <a:t>Code de conduite</a:t>
            </a:r>
          </a:p>
          <a:p>
            <a:pPr marL="442913" lvl="1" indent="-354013" algn="l" rtl="0">
              <a:spcBef>
                <a:spcPts val="1600"/>
              </a:spcBef>
              <a:buNone/>
            </a:pPr>
            <a:r>
              <a:rPr lang="fr-FR" sz="2000" i="0" u="none" baseline="0" dirty="0" smtClean="0"/>
              <a:t>4.	</a:t>
            </a:r>
            <a:r>
              <a:rPr lang="fr-FR" sz="2000" b="1" i="0" u="none" baseline="0" dirty="0" smtClean="0">
                <a:solidFill>
                  <a:srgbClr val="004386"/>
                </a:solidFill>
              </a:rPr>
              <a:t>Responsable</a:t>
            </a:r>
            <a:r>
              <a:rPr lang="fr-FR" sz="2000" b="1" i="0" u="none" baseline="0" dirty="0"/>
              <a:t> </a:t>
            </a:r>
            <a:r>
              <a:rPr lang="fr-FR" sz="2000" b="0" i="0" u="none" baseline="0" dirty="0"/>
              <a:t>: S'engager à faire systématiquement de son mieux pour atteindre les standards et être prêt à rendre des comptes à ce sujet.</a:t>
            </a:r>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spTree>
    <p:extLst>
      <p:ext uri="{BB962C8B-B14F-4D97-AF65-F5344CB8AC3E}">
        <p14:creationId xmlns:p14="http://schemas.microsoft.com/office/powerpoint/2010/main" val="1534811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a:t>Qu'entendons-nous par le terme « centrée sur la personne » ?</a:t>
            </a:r>
            <a:endParaRPr lang="fr-FR"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pic>
        <p:nvPicPr>
          <p:cNvPr id="5" name="Picture 4" descr="woman-in-blu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080" y="1275088"/>
            <a:ext cx="2560625" cy="4348074"/>
          </a:xfrm>
          <a:prstGeom prst="rect">
            <a:avLst/>
          </a:prstGeom>
        </p:spPr>
      </p:pic>
    </p:spTree>
    <p:extLst>
      <p:ext uri="{BB962C8B-B14F-4D97-AF65-F5344CB8AC3E}">
        <p14:creationId xmlns:p14="http://schemas.microsoft.com/office/powerpoint/2010/main" val="6483473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sz="2600" b="1" i="0" u="none" baseline="0"/>
              <a:t>Qu'entendons-nous par « réduire au minimum les effets indésirables » ?</a:t>
            </a:r>
            <a:endParaRPr lang="fr-FR" sz="2600" dirty="0"/>
          </a:p>
        </p:txBody>
      </p:sp>
      <p:sp>
        <p:nvSpPr>
          <p:cNvPr id="3" name="Content Placeholder 2"/>
          <p:cNvSpPr>
            <a:spLocks noGrp="1"/>
          </p:cNvSpPr>
          <p:nvPr>
            <p:ph idx="1"/>
          </p:nvPr>
        </p:nvSpPr>
        <p:spPr>
          <a:xfrm>
            <a:off x="6999069" y="1230678"/>
            <a:ext cx="1687730" cy="4514399"/>
          </a:xfrm>
        </p:spPr>
        <p:txBody>
          <a:bodyPr/>
          <a:lstStyle/>
          <a:p>
            <a:pPr algn="l" rtl="0"/>
            <a:r>
              <a:rPr lang="fr-FR" sz="2000" b="0" i="0" u="none" baseline="0"/>
              <a:t>Les activités visant à apporter une assistance humanitaire peuvent parfois avoir des effets imprévus.</a:t>
            </a:r>
            <a:endParaRPr lang="fr-FR" sz="2000"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pic>
        <p:nvPicPr>
          <p:cNvPr id="6" name="Picture 5" descr="Letouze_I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115" y="1327575"/>
            <a:ext cx="6400801" cy="4540614"/>
          </a:xfrm>
          <a:prstGeom prst="rect">
            <a:avLst/>
          </a:prstGeom>
        </p:spPr>
      </p:pic>
    </p:spTree>
    <p:extLst>
      <p:ext uri="{BB962C8B-B14F-4D97-AF65-F5344CB8AC3E}">
        <p14:creationId xmlns:p14="http://schemas.microsoft.com/office/powerpoint/2010/main" val="27291540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sz="2600" b="1" i="0" u="none" baseline="0"/>
              <a:t>Qu'entendons-nous par « respecter le Code de conduite » ?</a:t>
            </a:r>
            <a:endParaRPr lang="fr-FR" sz="2600"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sp>
        <p:nvSpPr>
          <p:cNvPr id="6" name="Content Placeholder 2"/>
          <p:cNvSpPr>
            <a:spLocks noGrp="1"/>
          </p:cNvSpPr>
          <p:nvPr>
            <p:ph idx="1"/>
          </p:nvPr>
        </p:nvSpPr>
        <p:spPr>
          <a:xfrm>
            <a:off x="634888" y="1389022"/>
            <a:ext cx="2949332" cy="4303620"/>
          </a:xfrm>
          <a:ln w="88900" cmpd="thickThin">
            <a:solidFill>
              <a:schemeClr val="tx1"/>
            </a:solidFill>
            <a:miter lim="800000"/>
          </a:ln>
        </p:spPr>
        <p:txBody>
          <a:bodyPr tIns="576000"/>
          <a:lstStyle/>
          <a:p>
            <a:pPr algn="ctr"/>
            <a:r>
              <a:rPr lang="fr-FR" sz="1600" b="1" dirty="0"/>
              <a:t>Code de </a:t>
            </a:r>
            <a:r>
              <a:rPr lang="fr-FR" sz="1600" b="1" dirty="0" smtClean="0"/>
              <a:t>conduite</a:t>
            </a:r>
          </a:p>
          <a:p>
            <a:pPr algn="ctr"/>
            <a:r>
              <a:rPr lang="fr-FR" sz="1100" dirty="0" smtClean="0"/>
              <a:t>pour </a:t>
            </a:r>
          </a:p>
          <a:p>
            <a:pPr algn="ctr"/>
            <a:r>
              <a:rPr lang="fr-FR" sz="1100" dirty="0" smtClean="0"/>
              <a:t>le Mouvement international de la </a:t>
            </a:r>
          </a:p>
          <a:p>
            <a:pPr algn="ctr"/>
            <a:r>
              <a:rPr lang="fr-FR" sz="1100" dirty="0" smtClean="0"/>
              <a:t>Croix-Rouge et du </a:t>
            </a:r>
          </a:p>
          <a:p>
            <a:pPr algn="ctr"/>
            <a:r>
              <a:rPr lang="fr-FR" sz="1100" dirty="0" smtClean="0"/>
              <a:t>Croissant-Rouge </a:t>
            </a:r>
          </a:p>
          <a:p>
            <a:pPr algn="ctr"/>
            <a:r>
              <a:rPr lang="fr-FR" sz="1100" dirty="0" smtClean="0"/>
              <a:t>et pour les organisations </a:t>
            </a:r>
          </a:p>
          <a:p>
            <a:pPr algn="ctr"/>
            <a:r>
              <a:rPr lang="fr-FR" sz="1100" dirty="0" smtClean="0"/>
              <a:t>non gouvernementales (ONG) </a:t>
            </a:r>
          </a:p>
          <a:p>
            <a:pPr algn="ctr"/>
            <a:r>
              <a:rPr lang="fr-FR" sz="1100" dirty="0" smtClean="0"/>
              <a:t>lors des opérations de secours </a:t>
            </a:r>
          </a:p>
          <a:p>
            <a:pPr algn="ctr"/>
            <a:r>
              <a:rPr lang="fr-FR" sz="1100" dirty="0" smtClean="0"/>
              <a:t>en cas de catastrophes</a:t>
            </a:r>
            <a:endParaRPr lang="fr-FR" sz="1100" dirty="0"/>
          </a:p>
        </p:txBody>
      </p:sp>
    </p:spTree>
    <p:extLst>
      <p:ext uri="{BB962C8B-B14F-4D97-AF65-F5344CB8AC3E}">
        <p14:creationId xmlns:p14="http://schemas.microsoft.com/office/powerpoint/2010/main" val="35449300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a:t>Qu'entendons-nous par « redevabilité » ?</a:t>
            </a:r>
            <a:endParaRPr lang="fr-FR"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pic>
        <p:nvPicPr>
          <p:cNvPr id="3" name="Picture 2" descr="Murtadha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082" y="1092343"/>
            <a:ext cx="6974416" cy="4947526"/>
          </a:xfrm>
          <a:prstGeom prst="rect">
            <a:avLst/>
          </a:prstGeom>
        </p:spPr>
      </p:pic>
    </p:spTree>
    <p:extLst>
      <p:ext uri="{BB962C8B-B14F-4D97-AF65-F5344CB8AC3E}">
        <p14:creationId xmlns:p14="http://schemas.microsoft.com/office/powerpoint/2010/main" val="927861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dirty="0"/>
              <a:t>Messages clés</a:t>
            </a:r>
            <a:endParaRPr lang="fr-FR" dirty="0"/>
          </a:p>
        </p:txBody>
      </p:sp>
      <p:sp>
        <p:nvSpPr>
          <p:cNvPr id="3" name="Content Placeholder 2"/>
          <p:cNvSpPr>
            <a:spLocks noGrp="1"/>
          </p:cNvSpPr>
          <p:nvPr>
            <p:ph idx="1"/>
          </p:nvPr>
        </p:nvSpPr>
        <p:spPr/>
        <p:txBody>
          <a:bodyPr/>
          <a:lstStyle/>
          <a:p>
            <a:pPr lvl="1" algn="l" rtl="0">
              <a:spcBef>
                <a:spcPts val="1400"/>
              </a:spcBef>
            </a:pPr>
            <a:r>
              <a:rPr lang="fr-FR" sz="2000" b="0" i="0" u="none" baseline="0" dirty="0"/>
              <a:t>La Charte humanitaire est l'épine dorsale du Projet Sphère et elle s'articule autour de </a:t>
            </a:r>
            <a:r>
              <a:rPr lang="fr-FR" sz="2000" b="0" i="0" u="none" baseline="0" dirty="0">
                <a:solidFill>
                  <a:srgbClr val="579305"/>
                </a:solidFill>
              </a:rPr>
              <a:t>trois</a:t>
            </a:r>
            <a:r>
              <a:rPr lang="fr-FR" sz="2000" b="0" i="0" u="none" baseline="0" dirty="0"/>
              <a:t> « </a:t>
            </a:r>
            <a:r>
              <a:rPr lang="fr-FR" sz="2000" b="0" i="0" u="none" baseline="0" dirty="0">
                <a:solidFill>
                  <a:srgbClr val="579305"/>
                </a:solidFill>
              </a:rPr>
              <a:t>droits</a:t>
            </a:r>
            <a:r>
              <a:rPr lang="fr-FR" sz="2000" b="0" i="0" u="none" baseline="0" dirty="0"/>
              <a:t> », étayés par des instruments juridiques d'une part et des principes éthiques d'autre part : </a:t>
            </a:r>
            <a:r>
              <a:rPr lang="fr-FR" sz="2000" b="0" i="1" u="none" baseline="0" dirty="0">
                <a:solidFill>
                  <a:schemeClr val="accent1"/>
                </a:solidFill>
              </a:rPr>
              <a:t>Le droit de vivre dans la dignité, le droit à la protection et la sécurité et le droit à une assistance </a:t>
            </a:r>
            <a:r>
              <a:rPr lang="fr-FR" sz="2000" b="0" i="1" u="none" baseline="0" dirty="0" smtClean="0">
                <a:solidFill>
                  <a:schemeClr val="accent1"/>
                </a:solidFill>
              </a:rPr>
              <a:t>humanitaire</a:t>
            </a:r>
            <a:r>
              <a:rPr lang="fr-FR" sz="2000" b="0" u="none" baseline="0" dirty="0" smtClean="0">
                <a:solidFill>
                  <a:schemeClr val="tx1"/>
                </a:solidFill>
              </a:rPr>
              <a:t>.</a:t>
            </a:r>
            <a:endParaRPr lang="fr-FR" sz="2000" b="0" u="none" baseline="0" dirty="0">
              <a:solidFill>
                <a:schemeClr val="tx1"/>
              </a:solidFill>
            </a:endParaRPr>
          </a:p>
          <a:p>
            <a:pPr lvl="1" algn="l" rtl="0">
              <a:spcBef>
                <a:spcPts val="1400"/>
              </a:spcBef>
            </a:pPr>
            <a:r>
              <a:rPr lang="fr-FR" sz="2000" b="0" i="0" u="none" baseline="0" dirty="0"/>
              <a:t>La Charte humanitaire guide les parties prenantes concernant </a:t>
            </a:r>
            <a:r>
              <a:rPr lang="fr-FR" sz="2000" b="0" i="0" u="none" baseline="0" dirty="0">
                <a:solidFill>
                  <a:srgbClr val="579305"/>
                </a:solidFill>
              </a:rPr>
              <a:t>les rôles et </a:t>
            </a:r>
            <a:r>
              <a:rPr lang="fr-FR" sz="2000" b="0" i="0" u="none" baseline="0" dirty="0" smtClean="0">
                <a:solidFill>
                  <a:srgbClr val="579305"/>
                </a:solidFill>
              </a:rPr>
              <a:t>responsabilités</a:t>
            </a:r>
            <a:r>
              <a:rPr lang="fr-FR" sz="2000" b="0" i="0" u="none" baseline="0" dirty="0" smtClean="0"/>
              <a:t> </a:t>
            </a:r>
            <a:r>
              <a:rPr lang="fr-FR" sz="2000" b="0" i="0" u="none" baseline="0" dirty="0"/>
              <a:t>qui leur incombent dans le cadre de l'action </a:t>
            </a:r>
            <a:r>
              <a:rPr lang="fr-FR" sz="2000" b="0" i="0" u="none" baseline="0" dirty="0" smtClean="0"/>
              <a:t>humanitaire.</a:t>
            </a:r>
            <a:endParaRPr lang="fr-FR" sz="2000" b="0" i="0" u="none" baseline="0" dirty="0"/>
          </a:p>
          <a:p>
            <a:pPr lvl="1" algn="l" rtl="0">
              <a:spcBef>
                <a:spcPts val="1400"/>
              </a:spcBef>
            </a:pPr>
            <a:r>
              <a:rPr lang="fr-FR" sz="2000" b="0" i="0" u="none" baseline="0" dirty="0"/>
              <a:t>La Charte humanitaire est </a:t>
            </a:r>
            <a:r>
              <a:rPr lang="fr-FR" sz="2000" b="0" i="0" u="none" baseline="0" dirty="0">
                <a:solidFill>
                  <a:srgbClr val="579305"/>
                </a:solidFill>
              </a:rPr>
              <a:t>la base juridique et éthique de l'engagement</a:t>
            </a:r>
            <a:r>
              <a:rPr lang="fr-FR" sz="2000" b="0" i="0" u="none" baseline="0" dirty="0"/>
              <a:t> des agences humanitaires qui adhèrent au Projet Sphère et se traduit par quatre engagements : </a:t>
            </a:r>
            <a:r>
              <a:rPr lang="fr-FR" sz="2000" b="0" i="1" u="none" baseline="0" dirty="0">
                <a:solidFill>
                  <a:srgbClr val="579305"/>
                </a:solidFill>
              </a:rPr>
              <a:t>l'assistance humanitaire devrait être centrée sur la personne, réduire au minimum les effets indésirables, respecter le Code de conduite et être responsable</a:t>
            </a:r>
            <a:r>
              <a:rPr lang="fr-FR" sz="2000" b="0" i="0" u="none" baseline="0" dirty="0"/>
              <a:t>.</a:t>
            </a:r>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spTree>
    <p:extLst>
      <p:ext uri="{BB962C8B-B14F-4D97-AF65-F5344CB8AC3E}">
        <p14:creationId xmlns:p14="http://schemas.microsoft.com/office/powerpoint/2010/main" val="2086184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488110" cy="1081760"/>
          </a:xfrm>
        </p:spPr>
        <p:txBody>
          <a:bodyPr/>
          <a:lstStyle/>
          <a:p>
            <a:pPr algn="l" rtl="0"/>
            <a:r>
              <a:rPr lang="fr-FR" sz="2400" b="1" i="0" u="none" baseline="0" dirty="0"/>
              <a:t>Vue d'ensemble : Sources de droit international pour la Charte humanitaire du Projet Sphère</a:t>
            </a:r>
          </a:p>
        </p:txBody>
      </p:sp>
      <p:graphicFrame>
        <p:nvGraphicFramePr>
          <p:cNvPr id="3" name="Object 2"/>
          <p:cNvGraphicFramePr>
            <a:graphicFrameLocks noChangeAspect="1"/>
          </p:cNvGraphicFramePr>
          <p:nvPr>
            <p:extLst>
              <p:ext uri="{D42A27DB-BD31-4B8C-83A1-F6EECF244321}">
                <p14:modId xmlns:p14="http://schemas.microsoft.com/office/powerpoint/2010/main" val="1989077210"/>
              </p:ext>
            </p:extLst>
          </p:nvPr>
        </p:nvGraphicFramePr>
        <p:xfrm>
          <a:off x="457201" y="1187284"/>
          <a:ext cx="8394699" cy="5736900"/>
        </p:xfrm>
        <a:graphic>
          <a:graphicData uri="http://schemas.openxmlformats.org/presentationml/2006/ole">
            <mc:AlternateContent xmlns:mc="http://schemas.openxmlformats.org/markup-compatibility/2006">
              <mc:Choice xmlns:v="urn:schemas-microsoft-com:vml" Requires="v">
                <p:oleObj spid="_x0000_s16456" name="Document" r:id="rId4" imgW="10147300" imgH="6934200" progId="Word.Document.12">
                  <p:embed/>
                </p:oleObj>
              </mc:Choice>
              <mc:Fallback>
                <p:oleObj name="Document" r:id="rId4" imgW="10147300" imgH="6934200" progId="Word.Document.12">
                  <p:embed/>
                  <p:pic>
                    <p:nvPicPr>
                      <p:cNvPr id="0" name=""/>
                      <p:cNvPicPr/>
                      <p:nvPr/>
                    </p:nvPicPr>
                    <p:blipFill>
                      <a:blip r:embed="rId5"/>
                      <a:stretch>
                        <a:fillRect/>
                      </a:stretch>
                    </p:blipFill>
                    <p:spPr>
                      <a:xfrm>
                        <a:off x="457201" y="1187284"/>
                        <a:ext cx="8394699" cy="5736900"/>
                      </a:xfrm>
                      <a:prstGeom prst="rect">
                        <a:avLst/>
                      </a:prstGeom>
                    </p:spPr>
                  </p:pic>
                </p:oleObj>
              </mc:Fallback>
            </mc:AlternateContent>
          </a:graphicData>
        </a:graphic>
      </p:graphicFrame>
      <p:sp>
        <p:nvSpPr>
          <p:cNvPr id="6" name="Content Placeholder 5"/>
          <p:cNvSpPr>
            <a:spLocks noGrp="1"/>
          </p:cNvSpPr>
          <p:nvPr/>
        </p:nvSpPr>
        <p:spPr>
          <a:xfrm>
            <a:off x="8126074" y="5872045"/>
            <a:ext cx="1017926" cy="827212"/>
          </a:xfrm>
          <a:prstGeom prst="rect">
            <a:avLst/>
          </a:prstGeom>
        </p:spPr>
        <p:txBody>
          <a:bodyPr vert="horz" wrap="square" lIns="91440" tIns="45720" rIns="91440" bIns="45720" rtlCol="0">
            <a:noAutofit/>
          </a:bodyPr>
          <a:lstStyle/>
          <a:p>
            <a:pPr algn="r">
              <a:spcBef>
                <a:spcPts val="215"/>
              </a:spcBef>
              <a:spcAft>
                <a:spcPts val="0"/>
              </a:spcAft>
            </a:pPr>
            <a:r>
              <a:rPr lang="fr-FR" sz="900" i="1" dirty="0">
                <a:solidFill>
                  <a:srgbClr val="000000"/>
                </a:solidFill>
                <a:latin typeface="Tahoma"/>
                <a:ea typeface="ＭＳ 明朝"/>
                <a:cs typeface="Times New Roman"/>
              </a:rPr>
              <a:t>Source : adapté du cours du CICR sur le droit international humanitaire</a:t>
            </a:r>
            <a:endParaRPr lang="fr-FR" sz="1000" dirty="0">
              <a:effectLst/>
              <a:latin typeface="Times"/>
              <a:ea typeface="ＭＳ 明朝"/>
              <a:cs typeface="Times New Roman"/>
            </a:endParaRPr>
          </a:p>
        </p:txBody>
      </p:sp>
    </p:spTree>
    <p:extLst>
      <p:ext uri="{BB962C8B-B14F-4D97-AF65-F5344CB8AC3E}">
        <p14:creationId xmlns:p14="http://schemas.microsoft.com/office/powerpoint/2010/main" val="40196757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sz="2600" b="1" i="0" u="none" baseline="0"/>
              <a:t>Quels sont les trois droits au cœur de la Charte humanitaire de Sphère ?</a:t>
            </a:r>
            <a:endParaRPr lang="fr-FR" sz="2600"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graphicFrame>
        <p:nvGraphicFramePr>
          <p:cNvPr id="3" name="Object 2"/>
          <p:cNvGraphicFramePr>
            <a:graphicFrameLocks noChangeAspect="1"/>
          </p:cNvGraphicFramePr>
          <p:nvPr>
            <p:extLst>
              <p:ext uri="{D42A27DB-BD31-4B8C-83A1-F6EECF244321}">
                <p14:modId xmlns:p14="http://schemas.microsoft.com/office/powerpoint/2010/main" val="602783690"/>
              </p:ext>
            </p:extLst>
          </p:nvPr>
        </p:nvGraphicFramePr>
        <p:xfrm>
          <a:off x="2192973" y="1993880"/>
          <a:ext cx="4754880" cy="2712720"/>
        </p:xfrm>
        <a:graphic>
          <a:graphicData uri="http://schemas.openxmlformats.org/presentationml/2006/ole">
            <mc:AlternateContent xmlns:mc="http://schemas.openxmlformats.org/markup-compatibility/2006">
              <mc:Choice xmlns:v="urn:schemas-microsoft-com:vml" Requires="v">
                <p:oleObj spid="_x0000_s1131" name="Document" r:id="rId4" imgW="3962400" imgH="2260600" progId="Word.Document.12">
                  <p:embed/>
                </p:oleObj>
              </mc:Choice>
              <mc:Fallback>
                <p:oleObj name="Document" r:id="rId4" imgW="3962400" imgH="2260600" progId="Word.Document.12">
                  <p:embed/>
                  <p:pic>
                    <p:nvPicPr>
                      <p:cNvPr id="0" name=""/>
                      <p:cNvPicPr/>
                      <p:nvPr/>
                    </p:nvPicPr>
                    <p:blipFill>
                      <a:blip r:embed="rId5"/>
                      <a:stretch>
                        <a:fillRect/>
                      </a:stretch>
                    </p:blipFill>
                    <p:spPr>
                      <a:xfrm>
                        <a:off x="2192973" y="1993880"/>
                        <a:ext cx="4754880" cy="2712720"/>
                      </a:xfrm>
                      <a:prstGeom prst="rect">
                        <a:avLst/>
                      </a:prstGeom>
                    </p:spPr>
                  </p:pic>
                </p:oleObj>
              </mc:Fallback>
            </mc:AlternateContent>
          </a:graphicData>
        </a:graphic>
      </p:graphicFrame>
    </p:spTree>
    <p:extLst>
      <p:ext uri="{BB962C8B-B14F-4D97-AF65-F5344CB8AC3E}">
        <p14:creationId xmlns:p14="http://schemas.microsoft.com/office/powerpoint/2010/main" val="26404924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fr-FR" sz="2600" b="1" i="0" u="none" baseline="0" dirty="0"/>
              <a:t>Face à quelle situation sommes-nous et quelles </a:t>
            </a:r>
            <a:r>
              <a:rPr lang="fr-FR" sz="2600" b="1" i="0" u="none" baseline="0" dirty="0" smtClean="0"/>
              <a:t>lois </a:t>
            </a:r>
            <a:r>
              <a:rPr lang="fr-FR" sz="2600" b="1" i="0" u="none" baseline="0" dirty="0"/>
              <a:t>s'appliquent ?</a:t>
            </a:r>
          </a:p>
        </p:txBody>
      </p:sp>
      <p:graphicFrame>
        <p:nvGraphicFramePr>
          <p:cNvPr id="3" name="Object 2"/>
          <p:cNvGraphicFramePr>
            <a:graphicFrameLocks noChangeAspect="1"/>
          </p:cNvGraphicFramePr>
          <p:nvPr>
            <p:extLst>
              <p:ext uri="{D42A27DB-BD31-4B8C-83A1-F6EECF244321}">
                <p14:modId xmlns:p14="http://schemas.microsoft.com/office/powerpoint/2010/main" val="596760070"/>
              </p:ext>
            </p:extLst>
          </p:nvPr>
        </p:nvGraphicFramePr>
        <p:xfrm>
          <a:off x="796821" y="1237312"/>
          <a:ext cx="7547183" cy="4867386"/>
        </p:xfrm>
        <a:graphic>
          <a:graphicData uri="http://schemas.openxmlformats.org/presentationml/2006/ole">
            <mc:AlternateContent xmlns:mc="http://schemas.openxmlformats.org/markup-compatibility/2006">
              <mc:Choice xmlns:v="urn:schemas-microsoft-com:vml" Requires="v">
                <p:oleObj spid="_x0000_s17473" name="Document" r:id="rId4" imgW="7010400" imgH="4521200" progId="Word.Document.12">
                  <p:embed/>
                </p:oleObj>
              </mc:Choice>
              <mc:Fallback>
                <p:oleObj name="Document" r:id="rId4" imgW="7010400" imgH="4521200" progId="Word.Document.12">
                  <p:embed/>
                  <p:pic>
                    <p:nvPicPr>
                      <p:cNvPr id="0" name=""/>
                      <p:cNvPicPr/>
                      <p:nvPr/>
                    </p:nvPicPr>
                    <p:blipFill>
                      <a:blip r:embed="rId5"/>
                      <a:stretch>
                        <a:fillRect/>
                      </a:stretch>
                    </p:blipFill>
                    <p:spPr>
                      <a:xfrm>
                        <a:off x="796821" y="1237312"/>
                        <a:ext cx="7547183" cy="4867386"/>
                      </a:xfrm>
                      <a:prstGeom prst="rect">
                        <a:avLst/>
                      </a:prstGeom>
                    </p:spPr>
                  </p:pic>
                </p:oleObj>
              </mc:Fallback>
            </mc:AlternateContent>
          </a:graphicData>
        </a:graphic>
      </p:graphicFrame>
      <p:sp>
        <p:nvSpPr>
          <p:cNvPr id="4" name="Content Placeholder 5"/>
          <p:cNvSpPr>
            <a:spLocks noGrp="1"/>
          </p:cNvSpPr>
          <p:nvPr/>
        </p:nvSpPr>
        <p:spPr>
          <a:xfrm>
            <a:off x="3251510" y="6252623"/>
            <a:ext cx="4985199" cy="331231"/>
          </a:xfrm>
          <a:prstGeom prst="rect">
            <a:avLst/>
          </a:prstGeom>
        </p:spPr>
        <p:txBody>
          <a:bodyPr vert="horz" wrap="square" lIns="91440" tIns="45720" rIns="91440" bIns="45720" rtlCol="0">
            <a:noAutofit/>
          </a:bodyPr>
          <a:lstStyle/>
          <a:p>
            <a:pPr algn="r">
              <a:spcBef>
                <a:spcPts val="215"/>
              </a:spcBef>
              <a:spcAft>
                <a:spcPts val="0"/>
              </a:spcAft>
            </a:pPr>
            <a:r>
              <a:rPr lang="fr-FR" sz="900" i="1" dirty="0">
                <a:solidFill>
                  <a:srgbClr val="000000"/>
                </a:solidFill>
                <a:latin typeface="Tahoma"/>
                <a:ea typeface="ＭＳ 明朝"/>
                <a:cs typeface="Times New Roman"/>
              </a:rPr>
              <a:t>Source : adapté du cours du CICR sur le droit international humanitaire</a:t>
            </a:r>
            <a:endParaRPr lang="fr-FR" sz="1000" dirty="0">
              <a:effectLst/>
              <a:latin typeface="Times"/>
              <a:ea typeface="ＭＳ 明朝"/>
              <a:cs typeface="Times New Roman"/>
            </a:endParaRPr>
          </a:p>
        </p:txBody>
      </p:sp>
    </p:spTree>
    <p:extLst>
      <p:ext uri="{BB962C8B-B14F-4D97-AF65-F5344CB8AC3E}">
        <p14:creationId xmlns:p14="http://schemas.microsoft.com/office/powerpoint/2010/main" val="37889051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a:t>Le droit de vivre dans la dignité</a:t>
            </a:r>
            <a:endParaRPr lang="fr-FR"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pic>
        <p:nvPicPr>
          <p:cNvPr id="3" name="Picture 2" descr="Letouze_II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1174754"/>
            <a:ext cx="6699250" cy="4752328"/>
          </a:xfrm>
          <a:prstGeom prst="rect">
            <a:avLst/>
          </a:prstGeom>
        </p:spPr>
      </p:pic>
    </p:spTree>
    <p:extLst>
      <p:ext uri="{BB962C8B-B14F-4D97-AF65-F5344CB8AC3E}">
        <p14:creationId xmlns:p14="http://schemas.microsoft.com/office/powerpoint/2010/main" val="2968006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dirty="0"/>
              <a:t>Le droit </a:t>
            </a:r>
            <a:r>
              <a:rPr lang="fr-FR" b="1" i="0" u="none" baseline="0" dirty="0" smtClean="0"/>
              <a:t>de recevoir de l'assistance </a:t>
            </a:r>
            <a:r>
              <a:rPr lang="fr-FR" b="1" i="0" u="none" baseline="0" dirty="0"/>
              <a:t>humanitaire</a:t>
            </a:r>
            <a:endParaRPr lang="fr-FR"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pic>
        <p:nvPicPr>
          <p:cNvPr id="3" name="Picture 2" descr="McMillan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4214" y="1200573"/>
            <a:ext cx="6590369" cy="4675090"/>
          </a:xfrm>
          <a:prstGeom prst="rect">
            <a:avLst/>
          </a:prstGeom>
        </p:spPr>
      </p:pic>
    </p:spTree>
    <p:extLst>
      <p:ext uri="{BB962C8B-B14F-4D97-AF65-F5344CB8AC3E}">
        <p14:creationId xmlns:p14="http://schemas.microsoft.com/office/powerpoint/2010/main" val="8110411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a:t>Le droit à la protection et la sécurité</a:t>
            </a:r>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pic>
        <p:nvPicPr>
          <p:cNvPr id="5" name="Picture 4" descr="Deren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022" y="1247954"/>
            <a:ext cx="6379014" cy="4513153"/>
          </a:xfrm>
          <a:prstGeom prst="rect">
            <a:avLst/>
          </a:prstGeom>
        </p:spPr>
      </p:pic>
    </p:spTree>
    <p:extLst>
      <p:ext uri="{BB962C8B-B14F-4D97-AF65-F5344CB8AC3E}">
        <p14:creationId xmlns:p14="http://schemas.microsoft.com/office/powerpoint/2010/main" val="3979232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etouze_II_A6_Frenc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7911" y="1180162"/>
            <a:ext cx="2637149" cy="1870747"/>
          </a:xfrm>
          <a:prstGeom prst="rect">
            <a:avLst/>
          </a:prstGeom>
          <a:ln>
            <a:solidFill>
              <a:schemeClr val="accent1"/>
            </a:solidFill>
          </a:ln>
        </p:spPr>
      </p:pic>
      <p:pic>
        <p:nvPicPr>
          <p:cNvPr id="10" name="Picture 9" descr="McMillan_A6_French.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583" y="2208064"/>
            <a:ext cx="2619196" cy="1858011"/>
          </a:xfrm>
          <a:prstGeom prst="rect">
            <a:avLst/>
          </a:prstGeom>
        </p:spPr>
      </p:pic>
      <p:pic>
        <p:nvPicPr>
          <p:cNvPr id="7" name="Picture 6" descr="Derenn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53869" y="4142763"/>
            <a:ext cx="2610000" cy="1846575"/>
          </a:xfrm>
          <a:prstGeom prst="rect">
            <a:avLst/>
          </a:prstGeom>
        </p:spPr>
      </p:pic>
      <p:sp>
        <p:nvSpPr>
          <p:cNvPr id="2" name="Title 1"/>
          <p:cNvSpPr>
            <a:spLocks noGrp="1"/>
          </p:cNvSpPr>
          <p:nvPr>
            <p:ph type="title"/>
          </p:nvPr>
        </p:nvSpPr>
        <p:spPr/>
        <p:txBody>
          <a:bodyPr/>
          <a:lstStyle/>
          <a:p>
            <a:pPr algn="l" rtl="0"/>
            <a:r>
              <a:rPr lang="fr-FR" sz="2600" b="1" i="0" u="none" baseline="0"/>
              <a:t>Ces trois droits ont chacun une base juridique et éthique</a:t>
            </a:r>
            <a:endParaRPr lang="fr-FR" sz="2600"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graphicFrame>
        <p:nvGraphicFramePr>
          <p:cNvPr id="9" name="Object 8"/>
          <p:cNvGraphicFramePr>
            <a:graphicFrameLocks noChangeAspect="1"/>
          </p:cNvGraphicFramePr>
          <p:nvPr>
            <p:extLst>
              <p:ext uri="{D42A27DB-BD31-4B8C-83A1-F6EECF244321}">
                <p14:modId xmlns:p14="http://schemas.microsoft.com/office/powerpoint/2010/main" val="2578608448"/>
              </p:ext>
            </p:extLst>
          </p:nvPr>
        </p:nvGraphicFramePr>
        <p:xfrm>
          <a:off x="2192973" y="1993880"/>
          <a:ext cx="4754880" cy="2712720"/>
        </p:xfrm>
        <a:graphic>
          <a:graphicData uri="http://schemas.openxmlformats.org/presentationml/2006/ole">
            <mc:AlternateContent xmlns:mc="http://schemas.openxmlformats.org/markup-compatibility/2006">
              <mc:Choice xmlns:v="urn:schemas-microsoft-com:vml" Requires="v">
                <p:oleObj spid="_x0000_s10342" name="Document" r:id="rId7" imgW="3962400" imgH="2260600" progId="Word.Document.12">
                  <p:embed/>
                </p:oleObj>
              </mc:Choice>
              <mc:Fallback>
                <p:oleObj name="Document" r:id="rId7" imgW="3962400" imgH="2260600" progId="Word.Document.12">
                  <p:embed/>
                  <p:pic>
                    <p:nvPicPr>
                      <p:cNvPr id="0" name=""/>
                      <p:cNvPicPr/>
                      <p:nvPr/>
                    </p:nvPicPr>
                    <p:blipFill>
                      <a:blip r:embed="rId8"/>
                      <a:stretch>
                        <a:fillRect/>
                      </a:stretch>
                    </p:blipFill>
                    <p:spPr>
                      <a:xfrm>
                        <a:off x="2192973" y="1993880"/>
                        <a:ext cx="4754880" cy="2712720"/>
                      </a:xfrm>
                      <a:prstGeom prst="rect">
                        <a:avLst/>
                      </a:prstGeom>
                    </p:spPr>
                  </p:pic>
                </p:oleObj>
              </mc:Fallback>
            </mc:AlternateContent>
          </a:graphicData>
        </a:graphic>
      </p:graphicFrame>
    </p:spTree>
    <p:extLst>
      <p:ext uri="{BB962C8B-B14F-4D97-AF65-F5344CB8AC3E}">
        <p14:creationId xmlns:p14="http://schemas.microsoft.com/office/powerpoint/2010/main" val="1995847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sz="2600" b="1" i="0" u="none" baseline="0"/>
              <a:t>Base légale au sein du cadre juridique international</a:t>
            </a:r>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graphicFrame>
        <p:nvGraphicFramePr>
          <p:cNvPr id="7" name="Object 6"/>
          <p:cNvGraphicFramePr>
            <a:graphicFrameLocks noChangeAspect="1"/>
          </p:cNvGraphicFramePr>
          <p:nvPr>
            <p:extLst>
              <p:ext uri="{D42A27DB-BD31-4B8C-83A1-F6EECF244321}">
                <p14:modId xmlns:p14="http://schemas.microsoft.com/office/powerpoint/2010/main" val="2927153812"/>
              </p:ext>
            </p:extLst>
          </p:nvPr>
        </p:nvGraphicFramePr>
        <p:xfrm>
          <a:off x="1439464" y="1429988"/>
          <a:ext cx="6903720" cy="4419600"/>
        </p:xfrm>
        <a:graphic>
          <a:graphicData uri="http://schemas.openxmlformats.org/presentationml/2006/ole">
            <mc:AlternateContent xmlns:mc="http://schemas.openxmlformats.org/markup-compatibility/2006">
              <mc:Choice xmlns:v="urn:schemas-microsoft-com:vml" Requires="v">
                <p:oleObj spid="_x0000_s11366" name="Document" r:id="rId4" imgW="5753100" imgH="3683000" progId="Word.Document.12">
                  <p:embed/>
                </p:oleObj>
              </mc:Choice>
              <mc:Fallback>
                <p:oleObj name="Document" r:id="rId4" imgW="5753100" imgH="3683000" progId="Word.Document.12">
                  <p:embed/>
                  <p:pic>
                    <p:nvPicPr>
                      <p:cNvPr id="0" name=""/>
                      <p:cNvPicPr/>
                      <p:nvPr/>
                    </p:nvPicPr>
                    <p:blipFill>
                      <a:blip r:embed="rId5"/>
                      <a:stretch>
                        <a:fillRect/>
                      </a:stretch>
                    </p:blipFill>
                    <p:spPr>
                      <a:xfrm>
                        <a:off x="1439464" y="1429988"/>
                        <a:ext cx="6903720" cy="4419600"/>
                      </a:xfrm>
                      <a:prstGeom prst="rect">
                        <a:avLst/>
                      </a:prstGeom>
                    </p:spPr>
                  </p:pic>
                </p:oleObj>
              </mc:Fallback>
            </mc:AlternateContent>
          </a:graphicData>
        </a:graphic>
      </p:graphicFrame>
    </p:spTree>
    <p:extLst>
      <p:ext uri="{BB962C8B-B14F-4D97-AF65-F5344CB8AC3E}">
        <p14:creationId xmlns:p14="http://schemas.microsoft.com/office/powerpoint/2010/main" val="1946234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sz="2600" b="1" i="0" u="none" baseline="0"/>
              <a:t>Principes humanitaires qui sous-tendent la Charte humanitaire</a:t>
            </a:r>
            <a:endParaRPr lang="fr-FR" sz="2600"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endParaRPr lang="fr-FR" dirty="0" smtClean="0"/>
          </a:p>
        </p:txBody>
      </p:sp>
      <p:graphicFrame>
        <p:nvGraphicFramePr>
          <p:cNvPr id="6" name="Object 5"/>
          <p:cNvGraphicFramePr>
            <a:graphicFrameLocks noChangeAspect="1"/>
          </p:cNvGraphicFramePr>
          <p:nvPr>
            <p:extLst>
              <p:ext uri="{D42A27DB-BD31-4B8C-83A1-F6EECF244321}">
                <p14:modId xmlns:p14="http://schemas.microsoft.com/office/powerpoint/2010/main" val="3409099063"/>
              </p:ext>
            </p:extLst>
          </p:nvPr>
        </p:nvGraphicFramePr>
        <p:xfrm>
          <a:off x="1029948" y="1191195"/>
          <a:ext cx="6903720" cy="4709160"/>
        </p:xfrm>
        <a:graphic>
          <a:graphicData uri="http://schemas.openxmlformats.org/presentationml/2006/ole">
            <mc:AlternateContent xmlns:mc="http://schemas.openxmlformats.org/markup-compatibility/2006">
              <mc:Choice xmlns:v="urn:schemas-microsoft-com:vml" Requires="v">
                <p:oleObj spid="_x0000_s12385" name="Document" r:id="rId4" imgW="5753100" imgH="3924300" progId="Word.Document.12">
                  <p:embed/>
                </p:oleObj>
              </mc:Choice>
              <mc:Fallback>
                <p:oleObj name="Document" r:id="rId4" imgW="5753100" imgH="3924300" progId="Word.Document.12">
                  <p:embed/>
                  <p:pic>
                    <p:nvPicPr>
                      <p:cNvPr id="0" name=""/>
                      <p:cNvPicPr/>
                      <p:nvPr/>
                    </p:nvPicPr>
                    <p:blipFill>
                      <a:blip r:embed="rId5"/>
                      <a:stretch>
                        <a:fillRect/>
                      </a:stretch>
                    </p:blipFill>
                    <p:spPr>
                      <a:xfrm>
                        <a:off x="1029948" y="1191195"/>
                        <a:ext cx="6903720" cy="4709160"/>
                      </a:xfrm>
                      <a:prstGeom prst="rect">
                        <a:avLst/>
                      </a:prstGeom>
                    </p:spPr>
                  </p:pic>
                </p:oleObj>
              </mc:Fallback>
            </mc:AlternateContent>
          </a:graphicData>
        </a:graphic>
      </p:graphicFrame>
    </p:spTree>
    <p:extLst>
      <p:ext uri="{BB962C8B-B14F-4D97-AF65-F5344CB8AC3E}">
        <p14:creationId xmlns:p14="http://schemas.microsoft.com/office/powerpoint/2010/main" val="922336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fr-FR" b="1" i="0" u="none" baseline="0"/>
              <a:t>Rôles et responsabilités</a:t>
            </a:r>
            <a:endParaRPr lang="fr-FR" dirty="0"/>
          </a:p>
        </p:txBody>
      </p:sp>
      <p:sp>
        <p:nvSpPr>
          <p:cNvPr id="6" name="Content Placeholder 5"/>
          <p:cNvSpPr>
            <a:spLocks noGrp="1"/>
          </p:cNvSpPr>
          <p:nvPr>
            <p:ph idx="1"/>
          </p:nvPr>
        </p:nvSpPr>
        <p:spPr>
          <a:xfrm>
            <a:off x="457200" y="1340442"/>
            <a:ext cx="8229600" cy="1903906"/>
          </a:xfrm>
        </p:spPr>
        <p:txBody>
          <a:bodyPr>
            <a:noAutofit/>
          </a:bodyPr>
          <a:lstStyle/>
          <a:p>
            <a:pPr algn="l" rtl="0"/>
            <a:r>
              <a:rPr lang="fr-FR" sz="2000" b="0" i="0" u="none" baseline="0"/>
              <a:t>En groupe</a:t>
            </a:r>
          </a:p>
          <a:p>
            <a:pPr lvl="1" algn="l" rtl="0"/>
            <a:r>
              <a:rPr lang="fr-FR" sz="2000" b="0" i="0" u="none" baseline="0"/>
              <a:t>Groupe 1 : Population touchée, communauté</a:t>
            </a:r>
          </a:p>
          <a:p>
            <a:pPr lvl="1" algn="l" rtl="0"/>
            <a:r>
              <a:rPr lang="fr-FR" sz="2000" b="0" i="0" u="none" baseline="0"/>
              <a:t>Groupe 2 : État et institutions locales</a:t>
            </a:r>
          </a:p>
          <a:p>
            <a:pPr lvl="1" algn="l" rtl="0"/>
            <a:r>
              <a:rPr lang="fr-FR" sz="2000" b="0" i="0" u="none" baseline="0"/>
              <a:t>Groupe 3 : Agences humanitaires locales, nationales et internationales</a:t>
            </a:r>
            <a:endParaRPr lang="fr-FR" sz="2000" dirty="0"/>
          </a:p>
        </p:txBody>
      </p:sp>
      <p:sp>
        <p:nvSpPr>
          <p:cNvPr id="4" name="Footer Placeholder 3"/>
          <p:cNvSpPr>
            <a:spLocks noGrp="1"/>
          </p:cNvSpPr>
          <p:nvPr>
            <p:ph type="ftr" sz="quarter" idx="3"/>
          </p:nvPr>
        </p:nvSpPr>
        <p:spPr/>
        <p:txBody>
          <a:bodyPr/>
          <a:lstStyle/>
          <a:p>
            <a:pPr algn="l" rtl="0"/>
            <a:r>
              <a:rPr lang="fr-FR" b="0" i="0" u="none" baseline="0"/>
              <a:t>Module A9 – Sphère et la Charte humanitaire</a:t>
            </a:r>
          </a:p>
          <a:p>
            <a:pPr algn="l" rtl="0"/>
            <a:r>
              <a:rPr lang="fr-FR" b="0" i="0" u="none" baseline="0"/>
              <a:t>Pack de formation Sphère 2015</a:t>
            </a:r>
          </a:p>
        </p:txBody>
      </p:sp>
      <p:sp>
        <p:nvSpPr>
          <p:cNvPr id="7" name="Content Placeholder 5"/>
          <p:cNvSpPr txBox="1">
            <a:spLocks/>
          </p:cNvSpPr>
          <p:nvPr/>
        </p:nvSpPr>
        <p:spPr>
          <a:xfrm>
            <a:off x="457745" y="3340988"/>
            <a:ext cx="5312690" cy="278571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chemeClr val="tx1"/>
                </a:solidFill>
                <a:latin typeface="Tahoma"/>
                <a:ea typeface="+mn-ea"/>
                <a:cs typeface="Tahoma"/>
              </a:defRPr>
            </a:lvl1pPr>
            <a:lvl2pPr marL="541338" indent="-365125" algn="l" defTabSz="457200" rtl="0" eaLnBrk="1" latinLnBrk="0" hangingPunct="1">
              <a:spcBef>
                <a:spcPts val="1000"/>
              </a:spcBef>
              <a:buClr>
                <a:schemeClr val="bg2"/>
              </a:buClr>
              <a:buFont typeface="Arial"/>
              <a:buChar char="•"/>
              <a:defRPr sz="2200" kern="1200">
                <a:solidFill>
                  <a:schemeClr val="tx1"/>
                </a:solidFill>
                <a:latin typeface="Tahoma"/>
                <a:ea typeface="+mn-ea"/>
                <a:cs typeface="Tahoma"/>
              </a:defRPr>
            </a:lvl2pPr>
            <a:lvl3pPr marL="1082675" indent="-365125" algn="l" defTabSz="457200" rtl="0" eaLnBrk="1" latinLnBrk="0" hangingPunct="1">
              <a:spcBef>
                <a:spcPts val="1000"/>
              </a:spcBef>
              <a:buClr>
                <a:schemeClr val="bg2"/>
              </a:buClr>
              <a:buFont typeface="Lucida Grande"/>
              <a:buChar char="-"/>
              <a:defRPr sz="2200" kern="1200">
                <a:solidFill>
                  <a:schemeClr val="tx1"/>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fr-FR" sz="1800" b="0" i="0" u="none" baseline="0" dirty="0" smtClean="0"/>
              <a:t>Pendant 5 </a:t>
            </a:r>
            <a:r>
              <a:rPr lang="fr-FR" sz="1800" b="0" i="0" u="none" baseline="0" dirty="0"/>
              <a:t>minutes, réfléchir aux rôles et responsabilités des parties prenantes que vous représentez durant une intervention humanitaire. Au bout de 5 minutes, prendre votre manuel Sphère, parcourir la Charte humanitaire et rédiger sur </a:t>
            </a:r>
            <a:r>
              <a:rPr lang="fr-FR" sz="1800" b="0" i="0" u="none" baseline="0" dirty="0" smtClean="0"/>
              <a:t>un tableau de conférence</a:t>
            </a:r>
            <a:r>
              <a:rPr lang="fr-FR" sz="1800" b="0" i="0" u="none" dirty="0" smtClean="0"/>
              <a:t> </a:t>
            </a:r>
            <a:r>
              <a:rPr lang="fr-FR" sz="1800" b="0" i="0" u="none" baseline="0" dirty="0" smtClean="0"/>
              <a:t>le </a:t>
            </a:r>
            <a:r>
              <a:rPr lang="fr-FR" sz="1800" b="0" i="0" u="none" baseline="0" dirty="0"/>
              <a:t>type de conseil fourni.</a:t>
            </a:r>
          </a:p>
          <a:p>
            <a:pPr algn="l" rtl="0">
              <a:spcBef>
                <a:spcPts val="1200"/>
              </a:spcBef>
            </a:pPr>
            <a:r>
              <a:rPr lang="fr-FR" sz="1800" b="0" i="0" u="none" baseline="0" dirty="0"/>
              <a:t>Vous aurez 3 minutes pour présenter vos résultats en plénière.</a:t>
            </a:r>
            <a:endParaRPr lang="fr-FR" sz="1800" dirty="0"/>
          </a:p>
        </p:txBody>
      </p:sp>
      <p:pic>
        <p:nvPicPr>
          <p:cNvPr id="8" name="Picture 7" descr="clock-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3290" y="57506"/>
            <a:ext cx="1031799" cy="900000"/>
          </a:xfrm>
          <a:prstGeom prst="rect">
            <a:avLst/>
          </a:prstGeom>
        </p:spPr>
      </p:pic>
    </p:spTree>
    <p:extLst>
      <p:ext uri="{BB962C8B-B14F-4D97-AF65-F5344CB8AC3E}">
        <p14:creationId xmlns:p14="http://schemas.microsoft.com/office/powerpoint/2010/main" val="3976737478"/>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4197</TotalTime>
  <Words>1311</Words>
  <Application>Microsoft Office PowerPoint</Application>
  <PresentationFormat>On-screen Show (4:3)</PresentationFormat>
  <Paragraphs>181</Paragraphs>
  <Slides>20</Slides>
  <Notes>20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30" baseType="lpstr">
      <vt:lpstr>ＭＳ 明朝</vt:lpstr>
      <vt:lpstr>Arial</vt:lpstr>
      <vt:lpstr>Calibri</vt:lpstr>
      <vt:lpstr>Lucida Grande</vt:lpstr>
      <vt:lpstr>Lucida Sans Regular</vt:lpstr>
      <vt:lpstr>Tahoma</vt:lpstr>
      <vt:lpstr>Times</vt:lpstr>
      <vt:lpstr>Times New Roman</vt:lpstr>
      <vt:lpstr>Sphere</vt:lpstr>
      <vt:lpstr>Document</vt:lpstr>
      <vt:lpstr>PowerPoint Presentation</vt:lpstr>
      <vt:lpstr>Quels sont les trois droits au cœur de la Charte humanitaire de Sphère ?</vt:lpstr>
      <vt:lpstr>Le droit de vivre dans la dignité</vt:lpstr>
      <vt:lpstr>Le droit de recevoir de l'assistance humanitaire</vt:lpstr>
      <vt:lpstr>Le droit à la protection et la sécurité</vt:lpstr>
      <vt:lpstr>Ces trois droits ont chacun une base juridique et éthique</vt:lpstr>
      <vt:lpstr>Base légale au sein du cadre juridique international</vt:lpstr>
      <vt:lpstr>Principes humanitaires qui sous-tendent la Charte humanitaire</vt:lpstr>
      <vt:lpstr>Rôles et responsabilités</vt:lpstr>
      <vt:lpstr>Rôles et responsabilités des différents acteurs impliqués</vt:lpstr>
      <vt:lpstr>Traduire en actions le droit de vivre dans la dignité</vt:lpstr>
      <vt:lpstr>Réponses possibles</vt:lpstr>
      <vt:lpstr>Quels sont nos engagements en qualité d'agences humanitaires ?</vt:lpstr>
      <vt:lpstr>Qu'entendons-nous par le terme « centrée sur la personne » ?</vt:lpstr>
      <vt:lpstr>Qu'entendons-nous par « réduire au minimum les effets indésirables » ?</vt:lpstr>
      <vt:lpstr>Qu'entendons-nous par « respecter le Code de conduite » ?</vt:lpstr>
      <vt:lpstr>Qu'entendons-nous par « redevabilité » ?</vt:lpstr>
      <vt:lpstr>Messages clés</vt:lpstr>
      <vt:lpstr>Vue d'ensemble : Sources de droit international pour la Charte humanitaire du Projet Sphère</vt:lpstr>
      <vt:lpstr>Face à quelle situation sommes-nous et quelles lois s'appliquent ?</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216</cp:revision>
  <dcterms:created xsi:type="dcterms:W3CDTF">2014-12-22T15:37:12Z</dcterms:created>
  <dcterms:modified xsi:type="dcterms:W3CDTF">2015-02-04T14:43:08Z</dcterms:modified>
</cp:coreProperties>
</file>